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325" r:id="rId3"/>
    <p:sldId id="406" r:id="rId4"/>
    <p:sldId id="327" r:id="rId5"/>
    <p:sldId id="408" r:id="rId6"/>
    <p:sldId id="407" r:id="rId7"/>
    <p:sldId id="391" r:id="rId8"/>
    <p:sldId id="409" r:id="rId9"/>
    <p:sldId id="411" r:id="rId10"/>
    <p:sldId id="399" r:id="rId11"/>
    <p:sldId id="306" r:id="rId12"/>
    <p:sldId id="410" r:id="rId13"/>
    <p:sldId id="412"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428"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p:scale>
          <a:sx n="107" d="100"/>
          <a:sy n="107" d="100"/>
        </p:scale>
        <p:origin x="-10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1BC8C-D891-49A5-86B9-C16534234378}" type="datetimeFigureOut">
              <a:rPr lang="it-IT" smtClean="0"/>
              <a:t>18/04/2018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86B10-C51E-413D-BBFB-C26721BFFDFD}" type="slidenum">
              <a:rPr lang="it-IT" smtClean="0"/>
              <a:t>‹N›</a:t>
            </a:fld>
            <a:endParaRPr lang="it-IT"/>
          </a:p>
        </p:txBody>
      </p:sp>
    </p:spTree>
    <p:extLst>
      <p:ext uri="{BB962C8B-B14F-4D97-AF65-F5344CB8AC3E}">
        <p14:creationId xmlns:p14="http://schemas.microsoft.com/office/powerpoint/2010/main" val="403974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3"/>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9pPr>
          </a:lstStyle>
          <a:p>
            <a:pPr>
              <a:buFont typeface="Wingdings" panose="05000000000000000000" pitchFamily="2" charset="2"/>
              <a:buNone/>
            </a:pPr>
            <a:fld id="{50A0407A-AF1C-4FAB-8FD0-606AA8C863F6}" type="datetime1">
              <a:rPr lang="it-IT" altLang="it-IT" sz="1300" smtClean="0">
                <a:solidFill>
                  <a:srgbClr val="000000"/>
                </a:solidFill>
                <a:cs typeface="Segoe UI" panose="020B0502040204020203" pitchFamily="34" charset="0"/>
              </a:rPr>
              <a:pPr>
                <a:buFont typeface="Wingdings" panose="05000000000000000000" pitchFamily="2" charset="2"/>
                <a:buNone/>
              </a:pPr>
              <a:t>18/04/2018</a:t>
            </a:fld>
            <a:endParaRPr lang="it-IT" altLang="it-IT" sz="1300" smtClean="0">
              <a:solidFill>
                <a:srgbClr val="000000"/>
              </a:solidFill>
              <a:cs typeface="Segoe UI" panose="020B0502040204020203" pitchFamily="34" charset="0"/>
            </a:endParaRPr>
          </a:p>
        </p:txBody>
      </p:sp>
      <p:sp>
        <p:nvSpPr>
          <p:cNvPr id="36867"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9pPr>
          </a:lstStyle>
          <a:p>
            <a:fld id="{8B97B1FB-DDD9-4A81-BC3E-7A6B953D7689}" type="slidenum">
              <a:rPr lang="it-IT" altLang="it-IT" sz="1300">
                <a:solidFill>
                  <a:srgbClr val="000000"/>
                </a:solidFill>
              </a:rPr>
              <a:pPr/>
              <a:t>1</a:t>
            </a:fld>
            <a:endParaRPr lang="it-IT" altLang="it-IT" sz="1300">
              <a:solidFill>
                <a:srgbClr val="000000"/>
              </a:solidFill>
            </a:endParaRPr>
          </a:p>
        </p:txBody>
      </p:sp>
      <p:sp>
        <p:nvSpPr>
          <p:cNvPr id="36868" name="Rectangle 1"/>
          <p:cNvSpPr>
            <a:spLocks noGrp="1" noRot="1" noChangeAspect="1" noChangeArrowheads="1" noTextEdit="1"/>
          </p:cNvSpPr>
          <p:nvPr>
            <p:ph type="sldImg"/>
          </p:nvPr>
        </p:nvSpPr>
        <p:spPr>
          <a:xfrm>
            <a:off x="995363" y="768350"/>
            <a:ext cx="5113337" cy="38369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9" name="Rectangle 2"/>
          <p:cNvSpPr>
            <a:spLocks noGrp="1" noChangeArrowheads="1"/>
          </p:cNvSpPr>
          <p:nvPr>
            <p:ph type="body" idx="1"/>
          </p:nvPr>
        </p:nvSpPr>
        <p:spPr>
          <a:xfrm>
            <a:off x="711200" y="4860925"/>
            <a:ext cx="5683250" cy="4605338"/>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251545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871789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27107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29446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002DF4F-E6B7-4A87-A41F-0A981D875B9A}" type="datetimeFigureOut">
              <a:rPr lang="it-IT" smtClean="0"/>
              <a:t>18/04/2018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325311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2574424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549533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62BD90B-2EAF-4491-84AE-35B6B730779C}"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22737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62BD90B-2EAF-4491-84AE-35B6B730779C}"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405774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62BD90B-2EAF-4491-84AE-35B6B730779C}" type="datetimeFigureOut">
              <a:rPr lang="it-IT" smtClean="0"/>
              <a:t>18/04/2018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2465377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62BD90B-2EAF-4491-84AE-35B6B730779C}" type="datetimeFigureOut">
              <a:rPr lang="it-IT" smtClean="0"/>
              <a:t>18/04/2018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91198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2BD90B-2EAF-4491-84AE-35B6B730779C}" type="datetimeFigureOut">
              <a:rPr lang="it-IT" smtClean="0"/>
              <a:t>18/04/2018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462106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058638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2BD90B-2EAF-4491-84AE-35B6B730779C}"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878077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2BD90B-2EAF-4491-84AE-35B6B730779C}"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302922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1424413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23437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002DF4F-E6B7-4A87-A41F-0A981D875B9A}"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973923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002DF4F-E6B7-4A87-A41F-0A981D875B9A}"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3420047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002DF4F-E6B7-4A87-A41F-0A981D875B9A}" type="datetimeFigureOut">
              <a:rPr lang="it-IT" smtClean="0"/>
              <a:t>18/04/2018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11950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002DF4F-E6B7-4A87-A41F-0A981D875B9A}" type="datetimeFigureOut">
              <a:rPr lang="it-IT" smtClean="0"/>
              <a:t>18/04/2018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78484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cxnSp>
        <p:nvCxnSpPr>
          <p:cNvPr id="5" name="Connettore 1 4"/>
          <p:cNvCxnSpPr/>
          <p:nvPr userDrawn="1"/>
        </p:nvCxnSpPr>
        <p:spPr>
          <a:xfrm>
            <a:off x="214282" y="500042"/>
            <a:ext cx="8501122" cy="1588"/>
          </a:xfrm>
          <a:prstGeom prst="line">
            <a:avLst/>
          </a:prstGeom>
          <a:ln/>
        </p:spPr>
        <p:style>
          <a:lnRef idx="2">
            <a:schemeClr val="accent3"/>
          </a:lnRef>
          <a:fillRef idx="0">
            <a:schemeClr val="accent3"/>
          </a:fillRef>
          <a:effectRef idx="1">
            <a:schemeClr val="accent3"/>
          </a:effectRef>
          <a:fontRef idx="minor">
            <a:schemeClr val="tx1"/>
          </a:fontRef>
        </p:style>
      </p:cxnSp>
      <p:pic>
        <p:nvPicPr>
          <p:cNvPr id="6" name="Immagine 5"/>
          <p:cNvPicPr/>
          <p:nvPr userDrawn="1"/>
        </p:nvPicPr>
        <p:blipFill>
          <a:blip r:embed="rId2" cstate="print">
            <a:extLst>
              <a:ext uri="{28A0092B-C50C-407E-A947-70E740481C1C}">
                <a14:useLocalDpi xmlns:a14="http://schemas.microsoft.com/office/drawing/2010/main" val="0"/>
              </a:ext>
            </a:extLst>
          </a:blip>
          <a:stretch>
            <a:fillRect/>
          </a:stretch>
        </p:blipFill>
        <p:spPr>
          <a:xfrm>
            <a:off x="642910" y="5786454"/>
            <a:ext cx="7739960" cy="629538"/>
          </a:xfrm>
          <a:prstGeom prst="rect">
            <a:avLst/>
          </a:prstGeom>
        </p:spPr>
      </p:pic>
    </p:spTree>
    <p:extLst>
      <p:ext uri="{BB962C8B-B14F-4D97-AF65-F5344CB8AC3E}">
        <p14:creationId xmlns:p14="http://schemas.microsoft.com/office/powerpoint/2010/main" val="196351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002DF4F-E6B7-4A87-A41F-0A981D875B9A}"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94622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002DF4F-E6B7-4A87-A41F-0A981D875B9A}"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2644195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2DF4F-E6B7-4A87-A41F-0A981D875B9A}" type="datetimeFigureOut">
              <a:rPr lang="it-IT" smtClean="0"/>
              <a:t>18/04/2018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78E74-6B1A-4F77-AEB8-8799E40DE9F8}" type="slidenum">
              <a:rPr lang="it-IT" smtClean="0"/>
              <a:t>‹N›</a:t>
            </a:fld>
            <a:endParaRPr lang="it-IT"/>
          </a:p>
        </p:txBody>
      </p:sp>
    </p:spTree>
    <p:extLst>
      <p:ext uri="{BB962C8B-B14F-4D97-AF65-F5344CB8AC3E}">
        <p14:creationId xmlns:p14="http://schemas.microsoft.com/office/powerpoint/2010/main" val="103736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BD90B-2EAF-4491-84AE-35B6B730779C}" type="datetimeFigureOut">
              <a:rPr lang="it-IT" smtClean="0"/>
              <a:t>18/04/2018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B4AC5-248F-4D73-8555-51F2D0DFDBA3}" type="slidenum">
              <a:rPr lang="it-IT" smtClean="0"/>
              <a:t>‹N›</a:t>
            </a:fld>
            <a:endParaRPr lang="it-IT"/>
          </a:p>
        </p:txBody>
      </p:sp>
    </p:spTree>
    <p:extLst>
      <p:ext uri="{BB962C8B-B14F-4D97-AF65-F5344CB8AC3E}">
        <p14:creationId xmlns:p14="http://schemas.microsoft.com/office/powerpoint/2010/main" val="3341588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79512" y="2636912"/>
            <a:ext cx="8712968" cy="3060000"/>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it-IT" sz="3200" dirty="0" smtClean="0">
                <a:solidFill>
                  <a:schemeClr val="tx1"/>
                </a:solidFill>
              </a:rPr>
              <a:t> </a:t>
            </a:r>
            <a:r>
              <a:rPr lang="it-IT" sz="3200" b="1" dirty="0" smtClean="0">
                <a:solidFill>
                  <a:srgbClr val="FF0000"/>
                </a:solidFill>
              </a:rPr>
              <a:t>PSR 2014/2020  sottomisura  16.1   </a:t>
            </a:r>
          </a:p>
          <a:p>
            <a:pPr algn="ctr"/>
            <a:r>
              <a:rPr lang="it-IT" sz="3200" b="1" dirty="0" smtClean="0">
                <a:solidFill>
                  <a:srgbClr val="FF0000"/>
                </a:solidFill>
                <a:effectLst>
                  <a:outerShdw blurRad="38100" dist="38100" dir="2700000" algn="tl">
                    <a:srgbClr val="000000">
                      <a:alpha val="43137"/>
                    </a:srgbClr>
                  </a:outerShdw>
                </a:effectLst>
                <a:latin typeface="Calibri" pitchFamily="34" charset="0"/>
              </a:rPr>
              <a:t>Azione 2 Fase di Gestione del GO e realizzazione del piano di attività</a:t>
            </a:r>
            <a:endParaRPr lang="it-IT" sz="3200" b="1" dirty="0" smtClean="0">
              <a:solidFill>
                <a:srgbClr val="FF0000"/>
              </a:solidFill>
            </a:endParaRPr>
          </a:p>
          <a:p>
            <a:pPr algn="ctr"/>
            <a:endParaRPr lang="it-IT" sz="2000" b="1" u="sng" dirty="0" smtClean="0">
              <a:solidFill>
                <a:srgbClr val="FF0000"/>
              </a:solidFill>
            </a:endParaRPr>
          </a:p>
          <a:p>
            <a:pPr algn="ctr"/>
            <a:r>
              <a:rPr lang="it-IT" sz="2000" b="1" u="sng" dirty="0" smtClean="0">
                <a:solidFill>
                  <a:srgbClr val="FF0000"/>
                </a:solidFill>
              </a:rPr>
              <a:t>CRITERI DI SELEZONE DEL PROGETTO </a:t>
            </a:r>
          </a:p>
          <a:p>
            <a:pPr algn="ctr"/>
            <a:r>
              <a:rPr lang="it-IT" sz="2000" b="1" u="sng" dirty="0" smtClean="0">
                <a:solidFill>
                  <a:srgbClr val="FF0000"/>
                </a:solidFill>
              </a:rPr>
              <a:t>GRIGLIA DI VALUTAZIONE</a:t>
            </a:r>
          </a:p>
          <a:p>
            <a:pPr algn="ctr">
              <a:buClrTx/>
              <a:buFontTx/>
              <a:buNone/>
            </a:pPr>
            <a:endParaRPr lang="it-IT" altLang="it-IT" sz="3200" b="1" dirty="0" smtClean="0">
              <a:solidFill>
                <a:schemeClr val="tx1"/>
              </a:solidFill>
              <a:latin typeface="Arial" panose="020B0604020202020204" pitchFamily="34" charset="0"/>
              <a:cs typeface="Arial" panose="020B0604020202020204" pitchFamily="34" charset="0"/>
            </a:endParaRPr>
          </a:p>
          <a:p>
            <a:pPr algn="ctr">
              <a:buClrTx/>
              <a:buFontTx/>
              <a:buNone/>
            </a:pPr>
            <a:endParaRPr lang="it-IT" altLang="it-IT" sz="1800" b="1" dirty="0" smtClean="0">
              <a:solidFill>
                <a:srgbClr val="A6A6A6"/>
              </a:solidFill>
              <a:latin typeface="Arial" panose="020B0604020202020204" pitchFamily="34" charset="0"/>
              <a:cs typeface="Arial" panose="020B0604020202020204" pitchFamily="34" charset="0"/>
            </a:endParaRPr>
          </a:p>
          <a:p>
            <a:pPr algn="ctr">
              <a:buClrTx/>
              <a:buFontTx/>
              <a:buNone/>
            </a:pPr>
            <a:endParaRPr lang="it-IT" altLang="it-IT" sz="1800" b="1" dirty="0">
              <a:solidFill>
                <a:srgbClr val="A6A6A6"/>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755576" y="623391"/>
            <a:ext cx="2873375" cy="1941512"/>
          </a:xfrm>
          <a:prstGeom prst="rect">
            <a:avLst/>
          </a:prstGeom>
          <a:noFill/>
          <a:ln w="9525">
            <a:solidFill>
              <a:schemeClr val="accent5">
                <a:lumMod val="50000"/>
              </a:schemeClr>
            </a:solidFill>
            <a:miter lim="800000"/>
            <a:headEnd/>
            <a:tailEnd/>
          </a:ln>
        </p:spPr>
      </p:pic>
      <p:pic>
        <p:nvPicPr>
          <p:cNvPr id="6" name="Immagin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516216" y="764704"/>
            <a:ext cx="2232248" cy="1656184"/>
          </a:xfrm>
          <a:prstGeom prst="rect">
            <a:avLst/>
          </a:prstGeom>
        </p:spPr>
      </p:pic>
    </p:spTree>
    <p:extLst>
      <p:ext uri="{BB962C8B-B14F-4D97-AF65-F5344CB8AC3E}">
        <p14:creationId xmlns:p14="http://schemas.microsoft.com/office/powerpoint/2010/main" val="31277116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628800"/>
            <a:ext cx="8856985" cy="30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957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620688"/>
            <a:ext cx="8424936" cy="526297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it-IT" sz="2000" b="1" dirty="0">
                <a:solidFill>
                  <a:srgbClr val="FF0000"/>
                </a:solidFill>
              </a:rPr>
              <a:t>Note su criterio </a:t>
            </a:r>
            <a:r>
              <a:rPr lang="it-IT" sz="2000" b="1" dirty="0" smtClean="0">
                <a:solidFill>
                  <a:srgbClr val="FF0000"/>
                </a:solidFill>
              </a:rPr>
              <a:t>H </a:t>
            </a:r>
            <a:r>
              <a:rPr lang="it-IT" sz="2000" dirty="0" smtClean="0"/>
              <a:t>:          Investimenti </a:t>
            </a:r>
            <a:r>
              <a:rPr lang="it-IT" sz="2000" dirty="0"/>
              <a:t>in cratere </a:t>
            </a:r>
            <a:r>
              <a:rPr lang="it-IT" sz="2000" dirty="0" smtClean="0"/>
              <a:t>sismico</a:t>
            </a:r>
          </a:p>
          <a:p>
            <a:r>
              <a:rPr lang="it-IT" sz="2000" dirty="0"/>
              <a:t> </a:t>
            </a:r>
          </a:p>
          <a:p>
            <a:pPr marL="342900" lvl="0" indent="-342900">
              <a:buFont typeface="Arial" panose="020B0604020202020204" pitchFamily="34" charset="0"/>
              <a:buChar char="•"/>
            </a:pPr>
            <a:r>
              <a:rPr lang="it-IT" sz="2000" dirty="0"/>
              <a:t>Per ottenere il </a:t>
            </a:r>
            <a:r>
              <a:rPr lang="it-IT" sz="2000" b="1" dirty="0"/>
              <a:t>punteggio 1</a:t>
            </a:r>
            <a:r>
              <a:rPr lang="it-IT" sz="2000" dirty="0"/>
              <a:t> il valore della spesa sostenuta dalle imprese agricole o di trasformazione per la realizzazione degli investimenti effettuati nei comuni ricompresi nel cratere  e presentata per l’ottenimento dell’aiuto, dovrà essere </a:t>
            </a:r>
            <a:r>
              <a:rPr lang="it-IT" sz="2000" u="sng" dirty="0"/>
              <a:t>superiore al 30%</a:t>
            </a:r>
            <a:r>
              <a:rPr lang="it-IT" sz="2000" dirty="0"/>
              <a:t> del costo totale del progetto (valore di tutte le spese da sostenere e per le quali si richiede il contributo con la domanda di sostegno). </a:t>
            </a:r>
          </a:p>
          <a:p>
            <a:pPr marL="342900" lvl="0" indent="-342900">
              <a:buFont typeface="Arial" panose="020B0604020202020204" pitchFamily="34" charset="0"/>
              <a:buChar char="•"/>
            </a:pPr>
            <a:r>
              <a:rPr lang="it-IT" sz="2000" dirty="0"/>
              <a:t>Per ottenere il </a:t>
            </a:r>
            <a:r>
              <a:rPr lang="it-IT" sz="2000" b="1" dirty="0"/>
              <a:t>punteggio 0,5 </a:t>
            </a:r>
            <a:r>
              <a:rPr lang="it-IT" sz="2000" dirty="0"/>
              <a:t>il valore della spesa sostenuta dalle imprese agricole o di trasformazione per la realizzazione degli investimenti effettuati nei comuni ricompresi nel cratere  e presentata per l’ottenimento dell’aiuto </a:t>
            </a:r>
            <a:r>
              <a:rPr lang="it-IT" sz="2000" u="sng" dirty="0"/>
              <a:t>dovrà essere superiore al 15% ed inferiore uguale al 30%</a:t>
            </a:r>
            <a:r>
              <a:rPr lang="it-IT" sz="2000" dirty="0"/>
              <a:t> del costo totale del progetto (valore di tutte le spese da sostenere e per le quali si richiede il contributo con la domanda di sostegno</a:t>
            </a:r>
            <a:r>
              <a:rPr lang="it-IT" sz="2000" dirty="0" smtClean="0"/>
              <a:t>).</a:t>
            </a:r>
          </a:p>
          <a:p>
            <a:pPr lvl="0"/>
            <a:endParaRPr lang="it-IT" sz="2000" dirty="0"/>
          </a:p>
          <a:p>
            <a:r>
              <a:rPr lang="it-IT" dirty="0"/>
              <a:t>Nel caso di contributo al 100% sul valore dell’ammortamento la spesa che viene presentata sarà il valore dell’ammortamento del bene per il periodo del progetto.</a:t>
            </a:r>
            <a:endParaRPr lang="it-IT" b="1" dirty="0"/>
          </a:p>
        </p:txBody>
      </p:sp>
      <p:sp>
        <p:nvSpPr>
          <p:cNvPr id="5" name="Freccia a destra 4"/>
          <p:cNvSpPr/>
          <p:nvPr/>
        </p:nvSpPr>
        <p:spPr>
          <a:xfrm>
            <a:off x="2411760" y="692696"/>
            <a:ext cx="504056" cy="299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Tree>
    <p:extLst>
      <p:ext uri="{BB962C8B-B14F-4D97-AF65-F5344CB8AC3E}">
        <p14:creationId xmlns:p14="http://schemas.microsoft.com/office/powerpoint/2010/main" val="2983844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0688"/>
            <a:ext cx="9144000" cy="5143500"/>
          </a:xfrm>
          <a:prstGeom prst="rect">
            <a:avLst/>
          </a:prstGeom>
        </p:spPr>
      </p:pic>
      <p:sp>
        <p:nvSpPr>
          <p:cNvPr id="3" name="CasellaDiTesto 2"/>
          <p:cNvSpPr txBox="1"/>
          <p:nvPr/>
        </p:nvSpPr>
        <p:spPr>
          <a:xfrm>
            <a:off x="0" y="764704"/>
            <a:ext cx="4068453" cy="523220"/>
          </a:xfrm>
          <a:prstGeom prst="rect">
            <a:avLst/>
          </a:prstGeom>
          <a:noFill/>
        </p:spPr>
        <p:txBody>
          <a:bodyPr wrap="square" rtlCol="0">
            <a:spAutoFit/>
          </a:bodyPr>
          <a:lstStyle/>
          <a:p>
            <a:r>
              <a:rPr lang="it-IT" sz="2800" b="1" dirty="0" smtClean="0">
                <a:effectLst>
                  <a:outerShdw blurRad="38100" dist="38100" dir="2700000" algn="tl">
                    <a:srgbClr val="000000">
                      <a:alpha val="43137"/>
                    </a:srgbClr>
                  </a:outerShdw>
                </a:effectLst>
              </a:rPr>
              <a:t>Grazie dell’attenzione</a:t>
            </a:r>
            <a:endParaRPr lang="it-IT"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60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06790" y="692696"/>
            <a:ext cx="7909626" cy="923330"/>
          </a:xfrm>
          <a:prstGeom prst="rect">
            <a:avLst/>
          </a:prstGeom>
          <a:ln>
            <a:solidFill>
              <a:schemeClr val="accent1">
                <a:lumMod val="40000"/>
                <a:lumOff val="60000"/>
              </a:schemeClr>
            </a:solidFill>
          </a:ln>
          <a:effectLst>
            <a:glow rad="63500">
              <a:schemeClr val="accent1">
                <a:satMod val="175000"/>
                <a:alpha val="40000"/>
              </a:schemeClr>
            </a:glow>
          </a:effectLst>
        </p:spPr>
        <p:txBody>
          <a:bodyPr wrap="square">
            <a:spAutoFit/>
          </a:bodyPr>
          <a:lstStyle/>
          <a:p>
            <a:pPr lvl="0" algn="just"/>
            <a:r>
              <a:rPr lang="it-IT" altLang="it-IT" dirty="0" smtClean="0">
                <a:latin typeface="Calibri" pitchFamily="34" charset="0"/>
                <a:ea typeface="Calibri" pitchFamily="34" charset="0"/>
                <a:cs typeface="Times New Roman" pitchFamily="18" charset="0"/>
              </a:rPr>
              <a:t>Per ciascuna tipologia di priorità viene assegnato un punteggio in base ai </a:t>
            </a:r>
          </a:p>
          <a:p>
            <a:pPr lvl="0" algn="just"/>
            <a:r>
              <a:rPr lang="it-IT" altLang="it-IT" dirty="0" smtClean="0">
                <a:latin typeface="Calibri" pitchFamily="34" charset="0"/>
                <a:ea typeface="Calibri" pitchFamily="34" charset="0"/>
                <a:cs typeface="Times New Roman" pitchFamily="18" charset="0"/>
              </a:rPr>
              <a:t>seguenti parametri:</a:t>
            </a:r>
            <a:endParaRPr lang="it-IT" altLang="it-IT" sz="800" dirty="0" smtClean="0">
              <a:latin typeface="Arial" pitchFamily="34" charset="0"/>
              <a:cs typeface="Arial" pitchFamily="34" charset="0"/>
            </a:endParaRPr>
          </a:p>
          <a:p>
            <a:pPr algn="just"/>
            <a:endParaRPr lang="it-IT" dirty="0" smtClean="0"/>
          </a:p>
        </p:txBody>
      </p:sp>
      <p:graphicFrame>
        <p:nvGraphicFramePr>
          <p:cNvPr id="6" name="Tabella 5"/>
          <p:cNvGraphicFramePr>
            <a:graphicFrameLocks noGrp="1"/>
          </p:cNvGraphicFramePr>
          <p:nvPr>
            <p:extLst/>
          </p:nvPr>
        </p:nvGraphicFramePr>
        <p:xfrm>
          <a:off x="468339" y="1772816"/>
          <a:ext cx="8085813" cy="3816424"/>
        </p:xfrm>
        <a:graphic>
          <a:graphicData uri="http://schemas.openxmlformats.org/drawingml/2006/table">
            <a:tbl>
              <a:tblPr firstRow="1" firstCol="1" lastRow="1" lastCol="1" bandRow="1" bandCol="1">
                <a:tableStyleId>{5C22544A-7EE6-4342-B048-85BDC9FD1C3A}</a:tableStyleId>
              </a:tblPr>
              <a:tblGrid>
                <a:gridCol w="7416029"/>
                <a:gridCol w="669784"/>
              </a:tblGrid>
              <a:tr h="504056">
                <a:tc>
                  <a:txBody>
                    <a:bodyPr/>
                    <a:lstStyle/>
                    <a:p>
                      <a:pPr marL="342900" lvl="0" indent="-342900" algn="just" fontAlgn="base" hangingPunct="0">
                        <a:lnSpc>
                          <a:spcPct val="107000"/>
                        </a:lnSpc>
                        <a:spcBef>
                          <a:spcPts val="300"/>
                        </a:spcBef>
                        <a:spcAft>
                          <a:spcPts val="300"/>
                        </a:spcAft>
                        <a:buFont typeface="Calibri"/>
                        <a:buAutoNum type="alphaUcPeriod"/>
                        <a:tabLst>
                          <a:tab pos="228600" algn="l"/>
                        </a:tabLst>
                      </a:pPr>
                      <a:r>
                        <a:rPr lang="it-IT" sz="1400" dirty="0">
                          <a:effectLst/>
                        </a:rPr>
                        <a:t>Rispondenza del progetto agli obiettivi individuati dal PSR</a:t>
                      </a:r>
                      <a:endParaRPr lang="it-IT" sz="1400" dirty="0">
                        <a:effectLst/>
                        <a:latin typeface="Calibri"/>
                        <a:ea typeface="Calibri"/>
                        <a:cs typeface="Times New Roman"/>
                      </a:endParaRPr>
                    </a:p>
                  </a:txBody>
                  <a:tcPr marL="68580" marR="68580" marT="0" marB="0"/>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187220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Idea progettuale che persegue almeno due obiettivi tra le tematiche di intervento preferenziale individuate dal PSR: a) Tutela della biodiversità, i servizi eco sistemici, la funzionalità del suolo e la gestione sostenibile delle risorse idriche; b) Tecniche a basso impatto ambientale e biologiche; c) Mitigazione dei cambiamenti climatici ed al loro adattamento; d) Risparmio energetico e all’utilizzo delle energie rinnovabili; e) Tutela dell’assetto idro-geologico del territorio; f) Qualità e sicurezza dei prodotti alimentari e ai cibi funzionali ad una dieta sana ed equilibrata; g) Introduzione dell’innovazione sociale nelle aziende agricole.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1</a:t>
                      </a:r>
                      <a:endParaRPr lang="it-IT" sz="1400">
                        <a:effectLst/>
                        <a:latin typeface="Calibri"/>
                        <a:ea typeface="Calibri"/>
                        <a:cs typeface="Times New Roman"/>
                      </a:endParaRPr>
                    </a:p>
                  </a:txBody>
                  <a:tcPr marL="68580" marR="68580" marT="0" marB="0" anchor="ctr"/>
                </a:tc>
              </a:tr>
              <a:tr h="747190">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Idea progettuale che persegue almeno un obiettivo tra le tematiche di intervento preferenziale individuate dal PSR</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0,5</a:t>
                      </a:r>
                      <a:endParaRPr lang="it-IT" sz="1400">
                        <a:effectLst/>
                        <a:latin typeface="Calibri"/>
                        <a:ea typeface="Calibri"/>
                        <a:cs typeface="Times New Roman"/>
                      </a:endParaRPr>
                    </a:p>
                  </a:txBody>
                  <a:tcPr marL="68580" marR="68580" marT="0" marB="0" anchor="ctr"/>
                </a:tc>
              </a:tr>
              <a:tr h="692970">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Altre idee progettuali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44208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971600" y="1340768"/>
          <a:ext cx="7056784" cy="3816425"/>
        </p:xfrm>
        <a:graphic>
          <a:graphicData uri="http://schemas.openxmlformats.org/drawingml/2006/table">
            <a:tbl>
              <a:tblPr firstRow="1" firstCol="1" lastRow="1" lastCol="1" bandRow="1" bandCol="1">
                <a:tableStyleId>{5C22544A-7EE6-4342-B048-85BDC9FD1C3A}</a:tableStyleId>
              </a:tblPr>
              <a:tblGrid>
                <a:gridCol w="6336704"/>
                <a:gridCol w="720080"/>
              </a:tblGrid>
              <a:tr h="792088">
                <a:tc>
                  <a:txBody>
                    <a:bodyPr/>
                    <a:lstStyle/>
                    <a:p>
                      <a:pPr marL="342900" lvl="0" indent="-342900" algn="just" fontAlgn="base" hangingPunct="0">
                        <a:lnSpc>
                          <a:spcPct val="107000"/>
                        </a:lnSpc>
                        <a:spcBef>
                          <a:spcPts val="300"/>
                        </a:spcBef>
                        <a:spcAft>
                          <a:spcPts val="300"/>
                        </a:spcAft>
                        <a:buFont typeface="Calibri"/>
                        <a:buAutoNum type="alphaUcPeriod" startAt="2"/>
                        <a:tabLst>
                          <a:tab pos="228600" algn="l"/>
                        </a:tabLst>
                      </a:pPr>
                      <a:r>
                        <a:rPr lang="it-IT" sz="1400" dirty="0" smtClean="0">
                          <a:effectLst/>
                        </a:rPr>
                        <a:t>Grado di completezza e corrispondenza della composizione del GO in</a:t>
                      </a:r>
                    </a:p>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  funzione delle attività da realizzare</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Punti</a:t>
                      </a:r>
                      <a:endParaRPr lang="it-IT" sz="1400" dirty="0">
                        <a:effectLst/>
                        <a:latin typeface="Calibri"/>
                        <a:ea typeface="Calibri"/>
                        <a:cs typeface="Times New Roman"/>
                      </a:endParaRPr>
                    </a:p>
                  </a:txBody>
                  <a:tcPr marL="68580" marR="68580" marT="0" marB="0" anchor="ctr"/>
                </a:tc>
              </a:tr>
              <a:tr h="864096">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La composizione del G.O. risulta completa sia rispetto alle componenti che potrebbero intervenire nell'attuazione delle attività previste, sia rispetto ai diversi portatori di interesse inerenti le tematiche di intervento trattate, siano essi economici, ambientali o sociali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1</a:t>
                      </a:r>
                      <a:endParaRPr lang="it-IT" sz="1400">
                        <a:effectLst/>
                        <a:latin typeface="Calibri"/>
                        <a:ea typeface="Calibri"/>
                        <a:cs typeface="Times New Roman"/>
                      </a:endParaRPr>
                    </a:p>
                  </a:txBody>
                  <a:tcPr marL="68580" marR="68580" marT="0" marB="0" anchor="ctr"/>
                </a:tc>
              </a:tr>
              <a:tr h="1008112">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La composizione del G.O. risulta carente o rispetto alle varie componenti che potrebbero intervenire nell'attuazione delle attività previste, o rispetto ai diversi portatori di interesse inerenti le tematiche di intervento trattate, siano essi economici, ambientali o sociali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0,5</a:t>
                      </a:r>
                      <a:endParaRPr lang="it-IT" sz="1400">
                        <a:effectLst/>
                        <a:latin typeface="Calibri"/>
                        <a:ea typeface="Calibri"/>
                        <a:cs typeface="Times New Roman"/>
                      </a:endParaRPr>
                    </a:p>
                  </a:txBody>
                  <a:tcPr marL="68580" marR="68580" marT="0" marB="0" anchor="ctr"/>
                </a:tc>
              </a:tr>
              <a:tr h="1152129">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La composizione del G.O. risulta carente sia rispetto alle componenti che potrebbero intervenire nell'attuazione delle attività previste, sia rispetto ai diversi portatori di interesse inerenti le tematiche di intervento trattate, siano essi economici, ambientali o sociali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957086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nvPr>
        </p:nvGraphicFramePr>
        <p:xfrm>
          <a:off x="899592" y="980728"/>
          <a:ext cx="7416824" cy="3024336"/>
        </p:xfrm>
        <a:graphic>
          <a:graphicData uri="http://schemas.openxmlformats.org/drawingml/2006/table">
            <a:tbl>
              <a:tblPr firstRow="1" firstCol="1" lastRow="1" lastCol="1" bandRow="1" bandCol="1">
                <a:tableStyleId>{5C22544A-7EE6-4342-B048-85BDC9FD1C3A}</a:tableStyleId>
              </a:tblPr>
              <a:tblGrid>
                <a:gridCol w="6636106"/>
                <a:gridCol w="780718"/>
              </a:tblGrid>
              <a:tr h="720080">
                <a:tc>
                  <a:txBody>
                    <a:bodyPr/>
                    <a:lstStyle/>
                    <a:p>
                      <a:pPr marL="0" lvl="0" indent="0" algn="l" fontAlgn="base" hangingPunct="0">
                        <a:lnSpc>
                          <a:spcPct val="107000"/>
                        </a:lnSpc>
                        <a:spcBef>
                          <a:spcPts val="300"/>
                        </a:spcBef>
                        <a:spcAft>
                          <a:spcPts val="300"/>
                        </a:spcAft>
                        <a:buFont typeface="Calibri"/>
                        <a:buNone/>
                        <a:tabLst>
                          <a:tab pos="228600" algn="l"/>
                        </a:tabLst>
                      </a:pPr>
                      <a:r>
                        <a:rPr lang="it-IT" sz="1400" dirty="0" smtClean="0">
                          <a:effectLst/>
                        </a:rPr>
                        <a:t>C.      Capacità </a:t>
                      </a:r>
                      <a:r>
                        <a:rPr lang="it-IT" sz="1400" dirty="0">
                          <a:effectLst/>
                        </a:rPr>
                        <a:t>organizzativa e gestionale del G.O.</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200">
                          <a:effectLst/>
                        </a:rPr>
                        <a:t>Punti</a:t>
                      </a:r>
                      <a:endParaRPr lang="it-IT" sz="1200">
                        <a:effectLst/>
                        <a:latin typeface="Calibri"/>
                        <a:ea typeface="Calibri"/>
                        <a:cs typeface="Times New Roman"/>
                      </a:endParaRPr>
                    </a:p>
                  </a:txBody>
                  <a:tcPr marL="68580" marR="68580" marT="0" marB="0" anchor="ctr"/>
                </a:tc>
              </a:tr>
              <a:tr h="79208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Ottima capacità di Organizzazione del G.O. e delle attività progettuali (Organismi, personale, sedi); il G.O. ha personale proprio, sedi e una propria organizzazione definita in atti;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200">
                          <a:effectLst/>
                        </a:rPr>
                        <a:t>1</a:t>
                      </a:r>
                      <a:endParaRPr lang="it-IT" sz="1200">
                        <a:effectLst/>
                        <a:latin typeface="Calibri"/>
                        <a:ea typeface="Calibri"/>
                        <a:cs typeface="Times New Roman"/>
                      </a:endParaRPr>
                    </a:p>
                  </a:txBody>
                  <a:tcPr marL="68580" marR="68580" marT="0" marB="0" anchor="ctr"/>
                </a:tc>
              </a:tr>
              <a:tr h="720080">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endParaRPr lang="it-IT" sz="1200" dirty="0" smtClean="0">
                        <a:effectLst/>
                      </a:endParaRPr>
                    </a:p>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smtClean="0">
                          <a:effectLst/>
                        </a:rPr>
                        <a:t>Buona </a:t>
                      </a:r>
                      <a:r>
                        <a:rPr lang="it-IT" sz="1400" dirty="0">
                          <a:effectLst/>
                        </a:rPr>
                        <a:t>capacità di Organizzazione del G.O. e delle attività progettuali (Organismi, personale, sedi); Il G.O. ha solo due componenti proprie</a:t>
                      </a:r>
                      <a:r>
                        <a:rPr lang="it-IT" sz="1200" dirty="0">
                          <a:effectLst/>
                        </a:rPr>
                        <a:t>;</a:t>
                      </a:r>
                      <a:endParaRPr lang="it-IT" sz="1200" dirty="0">
                        <a:effectLst/>
                        <a:latin typeface="Calibri"/>
                        <a:ea typeface="Times New Roman"/>
                        <a:cs typeface="Times New Roman"/>
                      </a:endParaRPr>
                    </a:p>
                  </a:txBody>
                  <a:tcPr marL="68580" marR="68580" marT="0" marB="0"/>
                </a:tc>
                <a:tc>
                  <a:txBody>
                    <a:bodyPr/>
                    <a:lstStyle/>
                    <a:p>
                      <a:pPr algn="ctr">
                        <a:lnSpc>
                          <a:spcPct val="107000"/>
                        </a:lnSpc>
                        <a:spcBef>
                          <a:spcPts val="300"/>
                        </a:spcBef>
                        <a:spcAft>
                          <a:spcPts val="300"/>
                        </a:spcAft>
                      </a:pPr>
                      <a:r>
                        <a:rPr lang="it-IT" sz="1200" dirty="0">
                          <a:effectLst/>
                        </a:rPr>
                        <a:t>0,5</a:t>
                      </a:r>
                      <a:endParaRPr lang="it-IT" sz="1200" dirty="0">
                        <a:effectLst/>
                        <a:latin typeface="Calibri"/>
                        <a:ea typeface="Calibri"/>
                        <a:cs typeface="Times New Roman"/>
                      </a:endParaRPr>
                    </a:p>
                  </a:txBody>
                  <a:tcPr marL="68580" marR="68580" marT="0" marB="0" anchor="ctr"/>
                </a:tc>
              </a:tr>
              <a:tr h="79208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endParaRPr lang="it-IT" sz="1200" dirty="0" smtClean="0">
                        <a:effectLst/>
                      </a:endParaRPr>
                    </a:p>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smtClean="0">
                          <a:effectLst/>
                        </a:rPr>
                        <a:t>Sufficiente </a:t>
                      </a:r>
                      <a:r>
                        <a:rPr lang="it-IT" sz="1400" dirty="0">
                          <a:effectLst/>
                        </a:rPr>
                        <a:t>capacità di Organizzazione del G.O. e delle attività progettuali (Organismi, personale, sedi); il G.O. ha solo una componente </a:t>
                      </a:r>
                      <a:r>
                        <a:rPr lang="it-IT" sz="1400" dirty="0" smtClean="0">
                          <a:effectLst/>
                        </a:rPr>
                        <a:t>propria</a:t>
                      </a:r>
                      <a:endParaRPr lang="it-IT" sz="1400" dirty="0">
                        <a:effectLst/>
                        <a:latin typeface="Calibri"/>
                        <a:ea typeface="Times New Roman"/>
                        <a:cs typeface="Times New Roman"/>
                      </a:endParaRPr>
                    </a:p>
                  </a:txBody>
                  <a:tcPr marL="68580" marR="68580" marT="0" marB="0"/>
                </a:tc>
                <a:tc>
                  <a:txBody>
                    <a:bodyPr/>
                    <a:lstStyle/>
                    <a:p>
                      <a:pPr algn="ctr">
                        <a:lnSpc>
                          <a:spcPct val="107000"/>
                        </a:lnSpc>
                        <a:spcBef>
                          <a:spcPts val="300"/>
                        </a:spcBef>
                        <a:spcAft>
                          <a:spcPts val="300"/>
                        </a:spcAft>
                      </a:pPr>
                      <a:r>
                        <a:rPr lang="it-IT" sz="1200" dirty="0">
                          <a:effectLst/>
                        </a:rPr>
                        <a:t>0</a:t>
                      </a:r>
                      <a:endParaRPr lang="it-IT" sz="1200" dirty="0">
                        <a:effectLst/>
                        <a:latin typeface="Calibri"/>
                        <a:ea typeface="Calibri"/>
                        <a:cs typeface="Times New Roman"/>
                      </a:endParaRPr>
                    </a:p>
                  </a:txBody>
                  <a:tcPr marL="68580" marR="68580" marT="0" marB="0" anchor="ctr"/>
                </a:tc>
              </a:tr>
            </a:tbl>
          </a:graphicData>
        </a:graphic>
      </p:graphicFrame>
      <p:sp>
        <p:nvSpPr>
          <p:cNvPr id="6" name="CasellaDiTesto 5"/>
          <p:cNvSpPr txBox="1"/>
          <p:nvPr/>
        </p:nvSpPr>
        <p:spPr>
          <a:xfrm>
            <a:off x="755576" y="4437112"/>
            <a:ext cx="7632848" cy="738664"/>
          </a:xfrm>
          <a:prstGeom prst="rect">
            <a:avLst/>
          </a:prstGeom>
          <a:noFill/>
        </p:spPr>
        <p:txBody>
          <a:bodyPr wrap="square" rtlCol="0">
            <a:spAutoFit/>
          </a:bodyPr>
          <a:lstStyle/>
          <a:p>
            <a:r>
              <a:rPr lang="it-IT" sz="1400" i="1" dirty="0"/>
              <a:t>La composizione completa del GO si esprime in una </a:t>
            </a:r>
            <a:r>
              <a:rPr lang="it-IT" sz="1400" b="1" i="1" dirty="0"/>
              <a:t>adeguata presenza di attori chiave </a:t>
            </a:r>
            <a:r>
              <a:rPr lang="it-IT" sz="1400" i="1" dirty="0"/>
              <a:t>con tipologie di competenze/conoscenze (scientifiche e pratiche) complementari al fine di realizzare gli obiettivi progettuali.</a:t>
            </a:r>
            <a:endParaRPr lang="it-IT" sz="1400" dirty="0"/>
          </a:p>
        </p:txBody>
      </p:sp>
    </p:spTree>
    <p:extLst>
      <p:ext uri="{BB962C8B-B14F-4D97-AF65-F5344CB8AC3E}">
        <p14:creationId xmlns:p14="http://schemas.microsoft.com/office/powerpoint/2010/main" val="124832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467544" y="692696"/>
          <a:ext cx="8064896" cy="5618805"/>
        </p:xfrm>
        <a:graphic>
          <a:graphicData uri="http://schemas.openxmlformats.org/drawingml/2006/table">
            <a:tbl>
              <a:tblPr firstRow="1" firstCol="1" lastRow="1" lastCol="1" bandRow="1" bandCol="1">
                <a:tableStyleId>{5C22544A-7EE6-4342-B048-85BDC9FD1C3A}</a:tableStyleId>
              </a:tblPr>
              <a:tblGrid>
                <a:gridCol w="7416824"/>
                <a:gridCol w="648072"/>
              </a:tblGrid>
              <a:tr h="370451">
                <a:tc>
                  <a:txBody>
                    <a:bodyPr/>
                    <a:lstStyle/>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D.      Grado </a:t>
                      </a:r>
                      <a:r>
                        <a:rPr lang="it-IT" sz="1400" dirty="0">
                          <a:effectLst/>
                        </a:rPr>
                        <a:t>di innovazione tecnico-scientifica della proposta</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1181495">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Elevato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 con specifico riferimento ai FOCUS GROUP del PEI AGRI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1</a:t>
                      </a:r>
                      <a:endParaRPr lang="it-IT" sz="1400" dirty="0">
                        <a:effectLst/>
                        <a:latin typeface="Calibri"/>
                        <a:ea typeface="Calibri"/>
                        <a:cs typeface="Times New Roman"/>
                      </a:endParaRPr>
                    </a:p>
                  </a:txBody>
                  <a:tcPr marL="68580" marR="68580" marT="0" marB="0" anchor="ctr"/>
                </a:tc>
              </a:tr>
              <a:tr h="1036869">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Elevato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0,8</a:t>
                      </a:r>
                      <a:endParaRPr lang="it-IT" sz="1400">
                        <a:effectLst/>
                        <a:latin typeface="Calibri"/>
                        <a:ea typeface="Calibri"/>
                        <a:cs typeface="Times New Roman"/>
                      </a:endParaRPr>
                    </a:p>
                  </a:txBody>
                  <a:tcPr marL="68580" marR="68580" marT="0" marB="0" anchor="ctr"/>
                </a:tc>
              </a:tr>
              <a:tr h="989541">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Buon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0,6</a:t>
                      </a:r>
                      <a:endParaRPr lang="it-IT" sz="1400" dirty="0">
                        <a:effectLst/>
                        <a:latin typeface="Calibri"/>
                        <a:ea typeface="Calibri"/>
                        <a:cs typeface="Times New Roman"/>
                      </a:endParaRPr>
                    </a:p>
                  </a:txBody>
                  <a:tcPr marL="68580" marR="68580" marT="0" marB="0" anchor="ctr"/>
                </a:tc>
              </a:tr>
              <a:tr h="989541">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Buon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non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0,4</a:t>
                      </a:r>
                      <a:endParaRPr lang="it-IT" sz="1400" dirty="0">
                        <a:effectLst/>
                        <a:latin typeface="Calibri"/>
                        <a:ea typeface="Calibri"/>
                        <a:cs typeface="Times New Roman"/>
                      </a:endParaRPr>
                    </a:p>
                  </a:txBody>
                  <a:tcPr marL="68580" marR="68580" marT="0" marB="0" anchor="ctr"/>
                </a:tc>
              </a:tr>
              <a:tr h="105090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Appena sufficiente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1789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683568" y="764704"/>
          <a:ext cx="7632848" cy="3528392"/>
        </p:xfrm>
        <a:graphic>
          <a:graphicData uri="http://schemas.openxmlformats.org/drawingml/2006/table">
            <a:tbl>
              <a:tblPr firstRow="1" firstCol="1" lastRow="1" lastCol="1" bandRow="1" bandCol="1">
                <a:tableStyleId>{5C22544A-7EE6-4342-B048-85BDC9FD1C3A}</a:tableStyleId>
              </a:tblPr>
              <a:tblGrid>
                <a:gridCol w="6930462"/>
                <a:gridCol w="702386"/>
              </a:tblGrid>
              <a:tr h="792088">
                <a:tc>
                  <a:txBody>
                    <a:bodyPr/>
                    <a:lstStyle/>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E.     Connessione </a:t>
                      </a:r>
                      <a:r>
                        <a:rPr lang="it-IT" sz="1400" dirty="0">
                          <a:effectLst/>
                        </a:rPr>
                        <a:t>del progetto ad un progetto di filiera, ad un accordo agroambientale o ad una strategia di sviluppo locale di un PIL</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777667">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Stretta connessione del progetto presentato dal G.O. con un progetto di filiera o con un accordo agroambientale d’area o con una strategia di sviluppo locale approvato dalla Regione Marche.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1</a:t>
                      </a:r>
                      <a:endParaRPr lang="it-IT" sz="1400">
                        <a:effectLst/>
                        <a:latin typeface="Calibri"/>
                        <a:ea typeface="Calibri"/>
                        <a:cs typeface="Times New Roman"/>
                      </a:endParaRPr>
                    </a:p>
                  </a:txBody>
                  <a:tcPr marL="68580" marR="68580" marT="0" marB="0" anchor="ctr"/>
                </a:tc>
              </a:tr>
              <a:tr h="936104">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Il progetto presentato dal G.O. presenta evidenti potenziali connessioni con un progetto di filiera o con un accordo agroambientale d’area o con una strategia di sviluppo locale approvato dalla Regione Marche.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0,5</a:t>
                      </a:r>
                      <a:endParaRPr lang="it-IT" sz="1400">
                        <a:effectLst/>
                        <a:latin typeface="Calibri"/>
                        <a:ea typeface="Calibri"/>
                        <a:cs typeface="Times New Roman"/>
                      </a:endParaRPr>
                    </a:p>
                  </a:txBody>
                  <a:tcPr marL="68580" marR="68580" marT="0" marB="0" anchor="ctr"/>
                </a:tc>
              </a:tr>
              <a:tr h="1022533">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Il progetto presentato dal G.O. non presenta alcuna connessione con un progetto di filiera o con un accordo agroambientale d’area o con una strategia di sviluppo locale approvato dalla Regione Marche. </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
        <p:nvSpPr>
          <p:cNvPr id="5" name="Segnaposto testo 4"/>
          <p:cNvSpPr>
            <a:spLocks noGrp="1"/>
          </p:cNvSpPr>
          <p:nvPr>
            <p:ph type="body" idx="1"/>
          </p:nvPr>
        </p:nvSpPr>
        <p:spPr>
          <a:xfrm>
            <a:off x="683568" y="4437112"/>
            <a:ext cx="7632848" cy="792088"/>
          </a:xfrm>
        </p:spPr>
        <p:txBody>
          <a:bodyPr>
            <a:normAutofit/>
          </a:bodyPr>
          <a:lstStyle/>
          <a:p>
            <a:r>
              <a:rPr lang="it-IT" sz="1400" i="1" dirty="0">
                <a:solidFill>
                  <a:schemeClr val="tx1"/>
                </a:solidFill>
              </a:rPr>
              <a:t>Si specifica che il PIF, AAA o PIL, relativo al PSR 2014/2020, deve essere stato approvato con decreto dalla Regione Marche al momento della valutazione.</a:t>
            </a:r>
          </a:p>
        </p:txBody>
      </p:sp>
    </p:spTree>
    <p:extLst>
      <p:ext uri="{BB962C8B-B14F-4D97-AF65-F5344CB8AC3E}">
        <p14:creationId xmlns:p14="http://schemas.microsoft.com/office/powerpoint/2010/main" val="247660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nvPr>
        </p:nvGraphicFramePr>
        <p:xfrm>
          <a:off x="827584" y="1124745"/>
          <a:ext cx="7416824" cy="4680519"/>
        </p:xfrm>
        <a:graphic>
          <a:graphicData uri="http://schemas.openxmlformats.org/drawingml/2006/table">
            <a:tbl>
              <a:tblPr firstRow="1" firstCol="1" lastRow="1" lastCol="1" bandRow="1" bandCol="1">
                <a:tableStyleId>{5C22544A-7EE6-4342-B048-85BDC9FD1C3A}</a:tableStyleId>
              </a:tblPr>
              <a:tblGrid>
                <a:gridCol w="6696744"/>
                <a:gridCol w="720080"/>
              </a:tblGrid>
              <a:tr h="720079">
                <a:tc>
                  <a:txBody>
                    <a:bodyPr/>
                    <a:lstStyle/>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F.      Ampiezza </a:t>
                      </a:r>
                      <a:r>
                        <a:rPr lang="it-IT" sz="1400" dirty="0">
                          <a:effectLst/>
                        </a:rPr>
                        <a:t>della platea di soggetti potenzialmente interessati ai risultati dell’attività</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Punti</a:t>
                      </a:r>
                      <a:endParaRPr lang="it-IT" sz="1400" dirty="0">
                        <a:effectLst/>
                        <a:latin typeface="Calibri"/>
                        <a:ea typeface="Calibri"/>
                        <a:cs typeface="Times New Roman"/>
                      </a:endParaRPr>
                    </a:p>
                  </a:txBody>
                  <a:tcPr marL="68580" marR="68580" marT="0" marB="0" anchor="ctr"/>
                </a:tc>
              </a:tr>
              <a:tr h="115212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Il progetto presentato dal G.O. prevede il raggiungimento di risultati che riguardano in forma diretta o indiretta una importante platea di operatori del settore agricolo su uno dei seguenti temi, legati: a) alle tecniche e/o tecnologie produttive del settore/comparto di riferimento; b) alla sostenibilità delle tecniche produttive e/o ai metodi di conservazione dell’ambiente; c) alle attività in ambito sociale delle aziende agricole.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1</a:t>
                      </a:r>
                      <a:endParaRPr lang="it-IT" sz="1400" dirty="0">
                        <a:effectLst/>
                        <a:latin typeface="Calibri"/>
                        <a:ea typeface="Calibri"/>
                        <a:cs typeface="Times New Roman"/>
                      </a:endParaRPr>
                    </a:p>
                  </a:txBody>
                  <a:tcPr marL="68580" marR="68580" marT="0" marB="0" anchor="ctr"/>
                </a:tc>
              </a:tr>
              <a:tr h="1224136">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Il progetto presentato dal G.O. prevede il raggiungimento di risultati che riguardano in forma diretta o indiretta una platea rilevante di operatori del settore agricolo su uno dei seguenti temi, legati: a) alle tecniche e/o tecnologie produttive del settore/comparto di riferimento; b) alla sostenibilità delle tecniche produttive e/o ai metodi di conservazione dell’ambiente; c) alle attività in ambito sociale delle aziende agricole.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0,5</a:t>
                      </a:r>
                      <a:endParaRPr lang="it-IT" sz="1400" dirty="0">
                        <a:effectLst/>
                        <a:latin typeface="Calibri"/>
                        <a:ea typeface="Calibri"/>
                        <a:cs typeface="Times New Roman"/>
                      </a:endParaRPr>
                    </a:p>
                  </a:txBody>
                  <a:tcPr marL="68580" marR="68580" marT="0" marB="0" anchor="ctr"/>
                </a:tc>
              </a:tr>
              <a:tr h="1584176">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Il progetto presentato dal G.O. prevede il raggiungimento di risultati che riguardano in forma diretta o indiretta una platea limitata di operatori del settore agricolo su uno dei seguenti temi, legati: a) alle tecniche e/o tecnologie produttive del settore/comparto di riferimento; b) alla sostenibilità delle tecniche produttive e/o ai metodi di conservazione dell’ambiente; c) alle attività in ambito sociale delle aziende agricole.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9516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827584" y="908720"/>
          <a:ext cx="7488832" cy="5256584"/>
        </p:xfrm>
        <a:graphic>
          <a:graphicData uri="http://schemas.openxmlformats.org/drawingml/2006/table">
            <a:tbl>
              <a:tblPr firstRow="1" firstCol="1" lastRow="1" lastCol="1" bandRow="1" bandCol="1">
                <a:tableStyleId>{5C22544A-7EE6-4342-B048-85BDC9FD1C3A}</a:tableStyleId>
              </a:tblPr>
              <a:tblGrid>
                <a:gridCol w="6624736"/>
                <a:gridCol w="864096"/>
              </a:tblGrid>
              <a:tr h="720080">
                <a:tc>
                  <a:txBody>
                    <a:bodyPr/>
                    <a:lstStyle/>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G.    Qualità </a:t>
                      </a:r>
                      <a:r>
                        <a:rPr lang="it-IT" sz="1400" dirty="0">
                          <a:effectLst/>
                        </a:rPr>
                        <a:t>ed entità delle azioni di divulgazione dei risultati</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1224136">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a:effectLst/>
                        </a:rPr>
                        <a:t>Elevata qualità ed entità delle azioni di divulgazione dei risultati del progetto di innovazione, in termini di: a) Numero soggetti raggiunti / entità delle produzioni / superfici interessate dalle attività di divulgazione dei risultati; b) coinvolgimento diretto degli interessati con modalità interattive (seminari, comunicazione personali via web, open-day, ecc…); c) coerenza del percorso operativo delle azioni di divulgazione con divulgazione prevista per ciascuna fase del progetto.</a:t>
                      </a:r>
                      <a:endParaRPr lang="it-IT" sz="140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1</a:t>
                      </a:r>
                      <a:endParaRPr lang="it-IT" sz="1400">
                        <a:effectLst/>
                        <a:latin typeface="Calibri"/>
                        <a:ea typeface="Calibri"/>
                        <a:cs typeface="Times New Roman"/>
                      </a:endParaRPr>
                    </a:p>
                  </a:txBody>
                  <a:tcPr marL="68580" marR="68580" marT="0" marB="0" anchor="ctr"/>
                </a:tc>
              </a:tr>
              <a:tr h="151216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a:effectLst/>
                        </a:rPr>
                        <a:t>Buona qualità ed entità delle azioni di divulgazione dei risultati del progetto di innovazione, in termini di: a) Numero soggetti raggiunti / entità delle produzioni / superfici interessate dalle attività di divulgazione dei risultati; b) coinvolgimento diretto degli interessati con modalità interattive (seminari, comunicazione personali via web, open-day, ecc…); c) coerenza del percorso operativo delle azioni di divulgazione con divulgazione prevista per ciascuna fase del progetto.</a:t>
                      </a:r>
                      <a:endParaRPr lang="it-IT" sz="140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0,5</a:t>
                      </a:r>
                      <a:endParaRPr lang="it-IT" sz="1400">
                        <a:effectLst/>
                        <a:latin typeface="Calibri"/>
                        <a:ea typeface="Calibri"/>
                        <a:cs typeface="Times New Roman"/>
                      </a:endParaRPr>
                    </a:p>
                  </a:txBody>
                  <a:tcPr marL="68580" marR="68580" marT="0" marB="0" anchor="ctr"/>
                </a:tc>
              </a:tr>
              <a:tr h="1800200">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a:effectLst/>
                        </a:rPr>
                        <a:t>Appena sufficiente qualità ed entità delle azioni di divulgazione dei risultati del progetto di innovazione, in termini di: a) Numero soggetti raggiunti / entità delle produzioni / superfici interessate dalle attività di divulgazione dei risultati; b) coinvolgimento diretto degli interessati con modalità interattive (seminari, comunicazione personali via web, open-day, ecc…); c) coerenza del percorso operativo delle azioni di divulgazione con divulgazione prevista per ciascuna fase del progetto.</a:t>
                      </a:r>
                      <a:endParaRPr lang="it-IT" sz="140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5266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396" y="812602"/>
            <a:ext cx="8352928" cy="646331"/>
          </a:xfrm>
          <a:prstGeom prst="rect">
            <a:avLst/>
          </a:prstGeom>
          <a:noFill/>
        </p:spPr>
        <p:txBody>
          <a:bodyPr wrap="square" rtlCol="0">
            <a:spAutoFit/>
          </a:bodyPr>
          <a:lstStyle/>
          <a:p>
            <a:r>
              <a:rPr lang="it-IT" b="1" dirty="0" smtClean="0"/>
              <a:t>I criteri di selezione in base ai quali valutare i progetti presentati sono 8, a ciascuno è stato assegnato un peso                         La somma dei pesi è uguale a 100  </a:t>
            </a:r>
            <a:endParaRPr lang="it-IT" b="1" dirty="0"/>
          </a:p>
        </p:txBody>
      </p:sp>
      <p:sp>
        <p:nvSpPr>
          <p:cNvPr id="3" name="Rettangolo 2"/>
          <p:cNvSpPr/>
          <p:nvPr/>
        </p:nvSpPr>
        <p:spPr>
          <a:xfrm>
            <a:off x="281549" y="1556792"/>
            <a:ext cx="8712968" cy="4380686"/>
          </a:xfrm>
          <a:prstGeom prst="rect">
            <a:avLst/>
          </a:prstGeom>
        </p:spPr>
        <p:txBody>
          <a:bodyPr wrap="square">
            <a:spAutoFit/>
          </a:bodyPr>
          <a:lstStyle/>
          <a:p>
            <a:pPr algn="just">
              <a:lnSpc>
                <a:spcPct val="107000"/>
              </a:lnSpc>
              <a:spcBef>
                <a:spcPts val="600"/>
              </a:spcBef>
              <a:spcAft>
                <a:spcPts val="300"/>
              </a:spcAft>
            </a:pPr>
            <a:r>
              <a:rPr lang="it-IT" sz="1600" dirty="0">
                <a:latin typeface="Calibri" panose="020F0502020204030204" pitchFamily="34" charset="0"/>
                <a:ea typeface="Calibri" panose="020F0502020204030204" pitchFamily="34" charset="0"/>
                <a:cs typeface="Times New Roman" panose="02020603050405020304" pitchFamily="18" charset="0"/>
              </a:rPr>
              <a:t>E’ prevista la formazione di una graduatoria unica regionale che verrà redatta secondo le seguenti modalità:</a:t>
            </a:r>
          </a:p>
          <a:p>
            <a:pPr marL="342900" marR="179705" lvl="0" indent="-342900" algn="just">
              <a:lnSpc>
                <a:spcPct val="107000"/>
              </a:lnSpc>
              <a:spcAft>
                <a:spcPts val="0"/>
              </a:spcAft>
              <a:buFont typeface="+mj-lt"/>
              <a:buAutoNum type="arabicPeriod"/>
            </a:pPr>
            <a:r>
              <a:rPr lang="it-IT" sz="1600" b="1" dirty="0">
                <a:latin typeface="Calibri" panose="020F0502020204030204" pitchFamily="34" charset="0"/>
                <a:ea typeface="Arial Unicode MS" panose="020B0604020202020204" pitchFamily="34" charset="-128"/>
                <a:cs typeface="Arial Unicode MS" panose="020B0604020202020204" pitchFamily="34" charset="-128"/>
              </a:rPr>
              <a:t>si attribuiranno i punteggi previsti per ciascun criterio (A-B-C-D-E-F-G-H);</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marR="180340" lvl="0" indent="-342900" algn="just">
              <a:lnSpc>
                <a:spcPct val="107000"/>
              </a:lnSpc>
              <a:spcAft>
                <a:spcPts val="600"/>
              </a:spcAft>
              <a:buFont typeface="+mj-lt"/>
              <a:buAutoNum type="arabicPeriod"/>
            </a:pPr>
            <a:r>
              <a:rPr lang="it-IT" sz="1600" b="1" dirty="0">
                <a:latin typeface="Calibri" panose="020F0502020204030204" pitchFamily="34" charset="0"/>
                <a:ea typeface="Arial Unicode MS" panose="020B0604020202020204" pitchFamily="34" charset="-128"/>
                <a:cs typeface="Arial Unicode MS" panose="020B0604020202020204" pitchFamily="34" charset="-128"/>
              </a:rPr>
              <a:t>si calcolerà il punteggio finale, espresso come somma ponderata dei punteggi relativi a ciascun criterio (A-B-C-D-E-F-G-H</a:t>
            </a:r>
            <a:r>
              <a:rPr lang="it-IT" sz="1600" b="1" dirty="0" smtClean="0">
                <a:latin typeface="Calibri" panose="020F0502020204030204" pitchFamily="34" charset="0"/>
                <a:ea typeface="Arial Unicode MS" panose="020B0604020202020204" pitchFamily="34" charset="-128"/>
                <a:cs typeface="Arial Unicode MS" panose="020B0604020202020204" pitchFamily="34" charset="-128"/>
              </a:rPr>
              <a:t>), </a:t>
            </a:r>
            <a:r>
              <a:rPr lang="it-IT" sz="1600" b="1" dirty="0">
                <a:latin typeface="Calibri" panose="020F0502020204030204" pitchFamily="34" charset="0"/>
                <a:ea typeface="Arial Unicode MS" panose="020B0604020202020204" pitchFamily="34" charset="-128"/>
                <a:cs typeface="Arial Unicode MS" panose="020B0604020202020204" pitchFamily="34" charset="-128"/>
              </a:rPr>
              <a:t>moltiplicati per i rispettivi pesi di cui alla tabella tipologia delle priorità.</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Sono ammesse alla graduatoria le sole domande di aiuto che conseguono un </a:t>
            </a:r>
            <a:r>
              <a:rPr lang="it-IT" sz="1600" b="1" dirty="0">
                <a:latin typeface="Calibri" panose="020F0502020204030204" pitchFamily="34" charset="0"/>
                <a:ea typeface="Calibri" panose="020F0502020204030204" pitchFamily="34" charset="0"/>
                <a:cs typeface="Times New Roman" panose="02020603050405020304" pitchFamily="18" charset="0"/>
              </a:rPr>
              <a:t>punteggio minimo pari a 0,50.</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Le domande verranno finanziate in ordine decrescente di punteggio fino alla concorrenza della dotazione </a:t>
            </a:r>
            <a:r>
              <a:rPr lang="it-IT" sz="1600" dirty="0" smtClean="0">
                <a:latin typeface="Calibri" panose="020F0502020204030204" pitchFamily="34" charset="0"/>
                <a:ea typeface="Calibri" panose="020F0502020204030204" pitchFamily="34" charset="0"/>
                <a:cs typeface="Times New Roman" panose="02020603050405020304" pitchFamily="18" charset="0"/>
              </a:rPr>
              <a:t>finanziaria ricordiamo circa </a:t>
            </a:r>
            <a:r>
              <a:rPr lang="it-IT" sz="1600" b="1" dirty="0" smtClean="0">
                <a:latin typeface="Calibri" panose="020F0502020204030204" pitchFamily="34" charset="0"/>
                <a:ea typeface="Calibri" panose="020F0502020204030204" pitchFamily="34" charset="0"/>
                <a:cs typeface="Times New Roman" panose="02020603050405020304" pitchFamily="18" charset="0"/>
              </a:rPr>
              <a:t>13 M€.</a:t>
            </a:r>
            <a:endParaRPr lang="it-IT"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it-IT" sz="16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parità di punteggio finale</a:t>
            </a:r>
            <a:r>
              <a:rPr lang="it-IT"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la priorità sarà assegnata ai progetti che hanno ottenuto il punteggio più alto nei singoli parametri con il seguente ordine: </a:t>
            </a:r>
            <a:r>
              <a:rPr lang="it-IT"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prima il criterio D, poi il criterio H, poi il criterio F, poi B, G ed infine il criterio E (in sequenza D-H-F-B-G-E)</a:t>
            </a:r>
            <a:r>
              <a:rPr lang="it-IT"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Nel caso di ulteriore parità verrà data priorità al G.O. composto dal più alto numero di imprese giovani (età dell’imprenditore titolare e/o rappresentante legale).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reccia a destra 3"/>
          <p:cNvSpPr/>
          <p:nvPr/>
        </p:nvSpPr>
        <p:spPr>
          <a:xfrm>
            <a:off x="2771800" y="1135767"/>
            <a:ext cx="977265" cy="299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Tree>
    <p:extLst>
      <p:ext uri="{BB962C8B-B14F-4D97-AF65-F5344CB8AC3E}">
        <p14:creationId xmlns:p14="http://schemas.microsoft.com/office/powerpoint/2010/main" val="3182843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nvPr>
        </p:nvGraphicFramePr>
        <p:xfrm>
          <a:off x="1043609" y="1268760"/>
          <a:ext cx="6984775" cy="3816424"/>
        </p:xfrm>
        <a:graphic>
          <a:graphicData uri="http://schemas.openxmlformats.org/drawingml/2006/table">
            <a:tbl>
              <a:tblPr firstRow="1" firstCol="1" lastRow="1" lastCol="1" bandRow="1" bandCol="1">
                <a:tableStyleId>{5C22544A-7EE6-4342-B048-85BDC9FD1C3A}</a:tableStyleId>
              </a:tblPr>
              <a:tblGrid>
                <a:gridCol w="6120679"/>
                <a:gridCol w="864096"/>
              </a:tblGrid>
              <a:tr h="1080120">
                <a:tc>
                  <a:txBody>
                    <a:bodyPr/>
                    <a:lstStyle/>
                    <a:p>
                      <a:pPr marL="0" lvl="0" indent="0" fontAlgn="base" hangingPunct="0">
                        <a:lnSpc>
                          <a:spcPct val="107000"/>
                        </a:lnSpc>
                        <a:spcBef>
                          <a:spcPts val="300"/>
                        </a:spcBef>
                        <a:spcAft>
                          <a:spcPts val="300"/>
                        </a:spcAft>
                        <a:buFont typeface="Calibri"/>
                        <a:buNone/>
                        <a:tabLst>
                          <a:tab pos="228600" algn="l"/>
                        </a:tabLst>
                      </a:pPr>
                      <a:r>
                        <a:rPr lang="it-IT" sz="1400" dirty="0" smtClean="0">
                          <a:effectLst/>
                        </a:rPr>
                        <a:t>H     Progetti </a:t>
                      </a:r>
                      <a:r>
                        <a:rPr lang="it-IT" sz="1400" dirty="0">
                          <a:effectLst/>
                        </a:rPr>
                        <a:t>che prevedono investimenti nel cratere sismico, funzionali all’innovazione, da parte di aziende agricole e di trasformazione.</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720080">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&gt; del </a:t>
                      </a:r>
                      <a:r>
                        <a:rPr lang="it-IT" sz="1400" b="1" dirty="0" smtClean="0">
                          <a:effectLst/>
                        </a:rPr>
                        <a:t> 30</a:t>
                      </a:r>
                      <a:r>
                        <a:rPr lang="it-IT" sz="1400" b="1" dirty="0">
                          <a:effectLst/>
                        </a:rPr>
                        <a:t>% del costo totale del progetto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a:effectLst/>
                        </a:rPr>
                        <a:t>1</a:t>
                      </a:r>
                      <a:endParaRPr lang="it-IT" sz="1400" b="1">
                        <a:effectLst/>
                        <a:latin typeface="Calibri"/>
                        <a:ea typeface="Calibri"/>
                        <a:cs typeface="Times New Roman"/>
                      </a:endParaRPr>
                    </a:p>
                  </a:txBody>
                  <a:tcPr marL="68580" marR="68580" marT="0" marB="0" anchor="ctr"/>
                </a:tc>
              </a:tr>
              <a:tr h="936104">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&gt; del 15% e </a:t>
                      </a:r>
                      <a:r>
                        <a:rPr lang="it-IT" sz="1400" b="1" u="sng" dirty="0">
                          <a:effectLst/>
                        </a:rPr>
                        <a:t>&lt;</a:t>
                      </a:r>
                      <a:r>
                        <a:rPr lang="it-IT" sz="1400" b="1" dirty="0">
                          <a:effectLst/>
                        </a:rPr>
                        <a:t> al 30% del costo totale del progetto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a:effectLst/>
                        </a:rPr>
                        <a:t>0,5</a:t>
                      </a:r>
                      <a:endParaRPr lang="it-IT" sz="1400" b="1">
                        <a:effectLst/>
                        <a:latin typeface="Calibri"/>
                        <a:ea typeface="Calibri"/>
                        <a:cs typeface="Times New Roman"/>
                      </a:endParaRPr>
                    </a:p>
                  </a:txBody>
                  <a:tcPr marL="68580" marR="68580" marT="0" marB="0" anchor="ctr"/>
                </a:tc>
              </a:tr>
              <a:tr h="1080120">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a:t>
                      </a:r>
                      <a:r>
                        <a:rPr lang="it-IT" sz="1400" b="1" u="sng" dirty="0">
                          <a:effectLst/>
                        </a:rPr>
                        <a:t>&lt;</a:t>
                      </a:r>
                      <a:r>
                        <a:rPr lang="it-IT" sz="1400" b="1" dirty="0">
                          <a:effectLst/>
                        </a:rPr>
                        <a:t> del 15% del costo totale del progetto o assenza di investimenti nel cratere sismico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dirty="0">
                          <a:effectLst/>
                        </a:rPr>
                        <a:t>0</a:t>
                      </a:r>
                      <a:endParaRPr lang="it-IT" sz="1400" b="1"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413778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0947" y="1700808"/>
            <a:ext cx="7488832" cy="369332"/>
          </a:xfrm>
          <a:prstGeom prst="rect">
            <a:avLst/>
          </a:prstGeom>
          <a:ln>
            <a:solidFill>
              <a:srgbClr val="00B050"/>
            </a:solidFill>
          </a:ln>
        </p:spPr>
        <p:txBody>
          <a:bodyPr wrap="square">
            <a:spAutoFit/>
          </a:bodyPr>
          <a:lstStyle/>
          <a:p>
            <a:endParaRPr lang="it-IT"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85698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807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07148" y="3140968"/>
            <a:ext cx="6246440" cy="1938992"/>
          </a:xfrm>
          <a:prstGeom prst="rect">
            <a:avLst/>
          </a:prstGeom>
        </p:spPr>
        <p:txBody>
          <a:bodyPr wrap="square">
            <a:spAutoFit/>
          </a:bodyPr>
          <a:lstStyle/>
          <a:p>
            <a:r>
              <a:rPr lang="it-IT" sz="2000" dirty="0"/>
              <a:t>Gli operatori che possono aderire al sistema sono: </a:t>
            </a:r>
            <a:endParaRPr lang="it-IT" sz="2000" dirty="0" smtClean="0"/>
          </a:p>
          <a:p>
            <a:pPr marL="285750" indent="-285750">
              <a:buFont typeface="Arial" panose="020B0604020202020204" pitchFamily="34" charset="0"/>
              <a:buChar char="•"/>
            </a:pPr>
            <a:r>
              <a:rPr lang="it-IT" sz="2000" b="1" i="1" dirty="0" smtClean="0"/>
              <a:t>operatori </a:t>
            </a:r>
            <a:r>
              <a:rPr lang="it-IT" sz="2000" b="1" i="1" dirty="0"/>
              <a:t>agricoli in forma singola o associata</a:t>
            </a:r>
            <a:r>
              <a:rPr lang="it-IT" sz="2000" dirty="0"/>
              <a:t>; </a:t>
            </a:r>
            <a:endParaRPr lang="it-IT" sz="2000" dirty="0" smtClean="0"/>
          </a:p>
          <a:p>
            <a:pPr marL="285750" indent="-285750">
              <a:buFont typeface="Arial" panose="020B0604020202020204" pitchFamily="34" charset="0"/>
              <a:buChar char="•"/>
            </a:pPr>
            <a:r>
              <a:rPr lang="it-IT" sz="2000" dirty="0" smtClean="0"/>
              <a:t>condizionatori</a:t>
            </a:r>
            <a:r>
              <a:rPr lang="it-IT" sz="2000" dirty="0"/>
              <a:t>, </a:t>
            </a:r>
          </a:p>
          <a:p>
            <a:pPr marL="285750" indent="-285750">
              <a:buFont typeface="Arial" panose="020B0604020202020204" pitchFamily="34" charset="0"/>
              <a:buChar char="•"/>
            </a:pPr>
            <a:r>
              <a:rPr lang="it-IT" sz="2000" dirty="0" smtClean="0"/>
              <a:t>trasformatori</a:t>
            </a:r>
            <a:r>
              <a:rPr lang="it-IT" sz="2000" dirty="0"/>
              <a:t>; </a:t>
            </a:r>
          </a:p>
          <a:p>
            <a:pPr marL="285750" indent="-285750">
              <a:buFont typeface="Arial" panose="020B0604020202020204" pitchFamily="34" charset="0"/>
              <a:buChar char="•"/>
            </a:pPr>
            <a:r>
              <a:rPr lang="it-IT" sz="2000" dirty="0" smtClean="0"/>
              <a:t>distributori </a:t>
            </a:r>
            <a:r>
              <a:rPr lang="it-IT" sz="2000" dirty="0"/>
              <a:t>(nel caso di prodotto commercializzato sfuso).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61" y="620689"/>
            <a:ext cx="882047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20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820472" cy="498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260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612320" cy="602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138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2204864"/>
            <a:ext cx="8316355" cy="400110"/>
          </a:xfrm>
          <a:prstGeom prst="rect">
            <a:avLst/>
          </a:prstGeom>
        </p:spPr>
        <p:txBody>
          <a:bodyPr wrap="square">
            <a:spAutoFit/>
          </a:bodyPr>
          <a:lstStyle/>
          <a:p>
            <a:pPr marL="266700" indent="-266700" algn="just">
              <a:tabLst>
                <a:tab pos="266700" algn="l"/>
              </a:tabLst>
            </a:pPr>
            <a:r>
              <a:rPr lang="it-IT" sz="2000" dirty="0" smtClean="0"/>
              <a:t> 	</a:t>
            </a:r>
            <a:endParaRPr lang="it-IT"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2" y="332656"/>
            <a:ext cx="9032797"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172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44" y="1124744"/>
            <a:ext cx="8927556" cy="435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427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10630"/>
            <a:ext cx="8928992" cy="612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461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628800"/>
            <a:ext cx="8856985" cy="30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23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422184" y="692696"/>
            <a:ext cx="8232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bg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bg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bg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bg1"/>
                </a:solidFill>
                <a:latin typeface="Times New Roman" pitchFamily="18" charset="0"/>
                <a:ea typeface="ＭＳ Ｐゴシック" pitchFamily="34" charset="-128"/>
                <a:cs typeface="+mn-cs"/>
              </a:defRPr>
            </a:lvl9pPr>
          </a:lstStyle>
          <a:p>
            <a:pPr algn="ctr">
              <a:spcBef>
                <a:spcPts val="1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i="1" dirty="0" smtClean="0">
                <a:solidFill>
                  <a:srgbClr val="93B83F"/>
                </a:solidFill>
              </a:rPr>
              <a:t>CRITERI DI SELEZIONE</a:t>
            </a:r>
            <a:endParaRPr lang="it-IT" i="1" dirty="0">
              <a:solidFill>
                <a:srgbClr val="93B83F"/>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val="2650197828"/>
              </p:ext>
            </p:extLst>
          </p:nvPr>
        </p:nvGraphicFramePr>
        <p:xfrm>
          <a:off x="640211" y="1253242"/>
          <a:ext cx="7964237" cy="4624030"/>
        </p:xfrm>
        <a:graphic>
          <a:graphicData uri="http://schemas.openxmlformats.org/drawingml/2006/table">
            <a:tbl>
              <a:tblPr firstRow="1" firstCol="1" bandRow="1">
                <a:tableStyleId>{5C22544A-7EE6-4342-B048-85BDC9FD1C3A}</a:tableStyleId>
              </a:tblPr>
              <a:tblGrid>
                <a:gridCol w="7257013"/>
                <a:gridCol w="707224"/>
              </a:tblGrid>
              <a:tr h="454670">
                <a:tc>
                  <a:txBody>
                    <a:bodyPr/>
                    <a:lstStyle/>
                    <a:p>
                      <a:pPr algn="ctr">
                        <a:lnSpc>
                          <a:spcPct val="106000"/>
                        </a:lnSpc>
                        <a:spcAft>
                          <a:spcPts val="800"/>
                        </a:spcAft>
                      </a:pPr>
                      <a:r>
                        <a:rPr lang="it-IT" sz="1400" dirty="0">
                          <a:effectLst/>
                        </a:rPr>
                        <a:t>CRITERI DI SELEZIONE E PESI</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Aft>
                          <a:spcPts val="800"/>
                        </a:spcAft>
                      </a:pPr>
                      <a:r>
                        <a:rPr lang="it-IT" sz="1400">
                          <a:effectLst/>
                        </a:rPr>
                        <a:t>PESO %</a:t>
                      </a:r>
                      <a:endParaRPr lang="it-IT" sz="1400">
                        <a:effectLst/>
                        <a:latin typeface="Calibri"/>
                        <a:ea typeface="Calibri"/>
                        <a:cs typeface="Times New Roman"/>
                      </a:endParaRPr>
                    </a:p>
                  </a:txBody>
                  <a:tcPr marL="44450" marR="44450" marT="0" marB="0" anchor="ctr"/>
                </a:tc>
              </a:tr>
              <a:tr h="455354">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A.</a:t>
                      </a:r>
                      <a:r>
                        <a:rPr lang="it-IT" sz="1400" baseline="0" dirty="0" smtClean="0">
                          <a:effectLst/>
                        </a:rPr>
                        <a:t> </a:t>
                      </a:r>
                      <a:r>
                        <a:rPr lang="it-IT" sz="1400" dirty="0" smtClean="0">
                          <a:effectLst/>
                        </a:rPr>
                        <a:t>Rispondenza </a:t>
                      </a:r>
                      <a:r>
                        <a:rPr lang="it-IT" sz="1400" dirty="0">
                          <a:effectLst/>
                        </a:rPr>
                        <a:t>del progetto agli obiettivi individuati dal PSR</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a:effectLst/>
                        </a:rPr>
                        <a:t>15%</a:t>
                      </a:r>
                      <a:endParaRPr lang="it-IT" sz="1400">
                        <a:effectLst/>
                        <a:latin typeface="Calibri"/>
                        <a:ea typeface="Calibri"/>
                        <a:cs typeface="Times New Roman"/>
                      </a:endParaRPr>
                    </a:p>
                  </a:txBody>
                  <a:tcPr marL="44450" marR="44450" marT="0" marB="0" anchor="ctr"/>
                </a:tc>
              </a:tr>
              <a:tr h="48072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B. Grado </a:t>
                      </a:r>
                      <a:r>
                        <a:rPr lang="it-IT" sz="1400" dirty="0">
                          <a:effectLst/>
                        </a:rPr>
                        <a:t>di completezza e corrispondenza della composizione del GO in funzione delle attività da realizzare</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a:effectLst/>
                        </a:rPr>
                        <a:t>15%</a:t>
                      </a:r>
                      <a:endParaRPr lang="it-IT" sz="1400">
                        <a:effectLst/>
                        <a:latin typeface="Calibri"/>
                        <a:ea typeface="Calibri"/>
                        <a:cs typeface="Times New Roman"/>
                      </a:endParaRPr>
                    </a:p>
                  </a:txBody>
                  <a:tcPr marL="44450" marR="44450" marT="0" marB="0" anchor="ctr"/>
                </a:tc>
              </a:tr>
              <a:tr h="45467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C. Capacità </a:t>
                      </a:r>
                      <a:r>
                        <a:rPr lang="it-IT" sz="1400" dirty="0">
                          <a:effectLst/>
                        </a:rPr>
                        <a:t>organizzativa e gestionale del G.O.</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a:effectLst/>
                        </a:rPr>
                        <a:t>5%</a:t>
                      </a:r>
                      <a:endParaRPr lang="it-IT" sz="1400">
                        <a:effectLst/>
                        <a:latin typeface="Calibri"/>
                        <a:ea typeface="Calibri"/>
                        <a:cs typeface="Times New Roman"/>
                      </a:endParaRPr>
                    </a:p>
                  </a:txBody>
                  <a:tcPr marL="44450" marR="44450" marT="0" marB="0" anchor="ctr"/>
                </a:tc>
              </a:tr>
              <a:tr h="45467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D. Grado </a:t>
                      </a:r>
                      <a:r>
                        <a:rPr lang="it-IT" sz="1400" dirty="0">
                          <a:effectLst/>
                        </a:rPr>
                        <a:t>di innovazione tecnico-scientifica della proposta</a:t>
                      </a:r>
                      <a:endParaRPr lang="it-IT" sz="1400" dirty="0">
                        <a:effectLst/>
                        <a:latin typeface="Calibri"/>
                        <a:ea typeface="Calibri"/>
                        <a:cs typeface="Times New Roman"/>
                      </a:endParaRPr>
                    </a:p>
                  </a:txBody>
                  <a:tcPr marL="44450" marR="44450" marT="0" marB="0" anchor="ctr">
                    <a:solidFill>
                      <a:schemeClr val="accent6">
                        <a:lumMod val="60000"/>
                        <a:lumOff val="40000"/>
                      </a:schemeClr>
                    </a:solidFill>
                  </a:tcPr>
                </a:tc>
                <a:tc>
                  <a:txBody>
                    <a:bodyPr/>
                    <a:lstStyle/>
                    <a:p>
                      <a:pPr algn="ctr">
                        <a:lnSpc>
                          <a:spcPct val="106000"/>
                        </a:lnSpc>
                        <a:spcBef>
                          <a:spcPts val="600"/>
                        </a:spcBef>
                        <a:spcAft>
                          <a:spcPts val="300"/>
                        </a:spcAft>
                      </a:pPr>
                      <a:r>
                        <a:rPr lang="it-IT" sz="1400" dirty="0">
                          <a:effectLst/>
                        </a:rPr>
                        <a:t>25%</a:t>
                      </a:r>
                      <a:endParaRPr lang="it-IT" sz="1400" dirty="0">
                        <a:effectLst/>
                        <a:latin typeface="Calibri"/>
                        <a:ea typeface="Calibri"/>
                        <a:cs typeface="Times New Roman"/>
                      </a:endParaRPr>
                    </a:p>
                  </a:txBody>
                  <a:tcPr marL="44450" marR="44450" marT="0" marB="0" anchor="ctr">
                    <a:solidFill>
                      <a:schemeClr val="accent6">
                        <a:lumMod val="60000"/>
                        <a:lumOff val="40000"/>
                      </a:schemeClr>
                    </a:solidFill>
                  </a:tcPr>
                </a:tc>
              </a:tr>
              <a:tr h="48072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E. Connessione </a:t>
                      </a:r>
                      <a:r>
                        <a:rPr lang="it-IT" sz="1400" dirty="0">
                          <a:effectLst/>
                        </a:rPr>
                        <a:t>del progetto ad un progetto di filiera, ad un accordo agroambientale o ad una strategia di sviluppo locale di un PIL</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a:effectLst/>
                        </a:rPr>
                        <a:t>10%</a:t>
                      </a:r>
                      <a:endParaRPr lang="it-IT" sz="1400">
                        <a:effectLst/>
                        <a:latin typeface="Calibri"/>
                        <a:ea typeface="Calibri"/>
                        <a:cs typeface="Times New Roman"/>
                      </a:endParaRPr>
                    </a:p>
                  </a:txBody>
                  <a:tcPr marL="44450" marR="44450" marT="0" marB="0" anchor="ctr"/>
                </a:tc>
              </a:tr>
              <a:tr h="45467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F. Ampiezza </a:t>
                      </a:r>
                      <a:r>
                        <a:rPr lang="it-IT" sz="1400" dirty="0">
                          <a:effectLst/>
                        </a:rPr>
                        <a:t>della platea di soggetti potenzialmente interessati ai risultati dell’attività</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dirty="0">
                          <a:effectLst/>
                        </a:rPr>
                        <a:t>10%</a:t>
                      </a:r>
                      <a:endParaRPr lang="it-IT" sz="1400" dirty="0">
                        <a:effectLst/>
                        <a:latin typeface="Calibri"/>
                        <a:ea typeface="Calibri"/>
                        <a:cs typeface="Times New Roman"/>
                      </a:endParaRPr>
                    </a:p>
                  </a:txBody>
                  <a:tcPr marL="44450" marR="44450" marT="0" marB="0" anchor="ctr"/>
                </a:tc>
              </a:tr>
              <a:tr h="45467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G. Qualità </a:t>
                      </a:r>
                      <a:r>
                        <a:rPr lang="it-IT" sz="1400" dirty="0">
                          <a:effectLst/>
                        </a:rPr>
                        <a:t>ed entità delle azioni di divulgazione dei risultati</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a:effectLst/>
                        </a:rPr>
                        <a:t>5%</a:t>
                      </a:r>
                      <a:endParaRPr lang="it-IT" sz="1400">
                        <a:effectLst/>
                        <a:latin typeface="Calibri"/>
                        <a:ea typeface="Calibri"/>
                        <a:cs typeface="Times New Roman"/>
                      </a:endParaRPr>
                    </a:p>
                  </a:txBody>
                  <a:tcPr marL="44450" marR="44450" marT="0" marB="0" anchor="ctr"/>
                </a:tc>
              </a:tr>
              <a:tr h="479216">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H. Progetti </a:t>
                      </a:r>
                      <a:r>
                        <a:rPr lang="it-IT" sz="1400" dirty="0">
                          <a:effectLst/>
                        </a:rPr>
                        <a:t>che prevedono investimenti nel cratere sismico, funzionali all’innovazione, da parte di aziende agricole e di trasformazione.</a:t>
                      </a:r>
                      <a:endParaRPr lang="it-IT" sz="1400" dirty="0">
                        <a:effectLst/>
                        <a:latin typeface="Arial"/>
                        <a:ea typeface="Times New Roman"/>
                        <a:cs typeface="Times New Roman"/>
                      </a:endParaRPr>
                    </a:p>
                  </a:txBody>
                  <a:tcPr marL="44450" marR="44450" marT="0" marB="0" anchor="ctr">
                    <a:solidFill>
                      <a:schemeClr val="accent3">
                        <a:lumMod val="75000"/>
                      </a:schemeClr>
                    </a:solidFill>
                  </a:tcPr>
                </a:tc>
                <a:tc>
                  <a:txBody>
                    <a:bodyPr/>
                    <a:lstStyle/>
                    <a:p>
                      <a:pPr algn="ctr">
                        <a:lnSpc>
                          <a:spcPct val="106000"/>
                        </a:lnSpc>
                        <a:spcBef>
                          <a:spcPts val="600"/>
                        </a:spcBef>
                        <a:spcAft>
                          <a:spcPts val="300"/>
                        </a:spcAft>
                      </a:pPr>
                      <a:r>
                        <a:rPr lang="it-IT" sz="1400" dirty="0">
                          <a:effectLst/>
                        </a:rPr>
                        <a:t>15%</a:t>
                      </a:r>
                      <a:endParaRPr lang="it-IT" sz="1400" dirty="0">
                        <a:effectLst/>
                        <a:latin typeface="Calibri"/>
                        <a:ea typeface="Calibri"/>
                        <a:cs typeface="Times New Roman"/>
                      </a:endParaRPr>
                    </a:p>
                  </a:txBody>
                  <a:tcPr marL="44450" marR="44450" marT="0" marB="0" anchor="ctr">
                    <a:solidFill>
                      <a:schemeClr val="accent3">
                        <a:lumMod val="75000"/>
                      </a:schemeClr>
                    </a:solidFill>
                  </a:tcPr>
                </a:tc>
              </a:tr>
              <a:tr h="454670">
                <a:tc>
                  <a:txBody>
                    <a:bodyPr/>
                    <a:lstStyle/>
                    <a:p>
                      <a:pPr algn="just" fontAlgn="base" hangingPunct="0">
                        <a:lnSpc>
                          <a:spcPct val="107000"/>
                        </a:lnSpc>
                        <a:spcBef>
                          <a:spcPts val="600"/>
                        </a:spcBef>
                        <a:spcAft>
                          <a:spcPts val="300"/>
                        </a:spcAft>
                      </a:pPr>
                      <a:r>
                        <a:rPr lang="it-IT" sz="1400" dirty="0">
                          <a:effectLst/>
                        </a:rPr>
                        <a:t>TOTALE</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b="1" dirty="0">
                          <a:effectLst/>
                        </a:rPr>
                        <a:t>100%</a:t>
                      </a:r>
                      <a:endParaRPr lang="it-IT" sz="1400" b="1"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839305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764704"/>
            <a:ext cx="8136904" cy="5078313"/>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just"/>
            <a:r>
              <a:rPr lang="it-IT" dirty="0" smtClean="0"/>
              <a:t>La valutazione delle idee innovative e la relativa assegnazione dei punteggi è effettuata da una </a:t>
            </a:r>
            <a:r>
              <a:rPr lang="it-IT" b="1" dirty="0" smtClean="0"/>
              <a:t>Commissione di Valutazione  </a:t>
            </a:r>
            <a:r>
              <a:rPr lang="it-IT" dirty="0" smtClean="0"/>
              <a:t>che verrà nominata dall’</a:t>
            </a:r>
            <a:r>
              <a:rPr lang="it-IT" dirty="0" err="1" smtClean="0"/>
              <a:t>AdG</a:t>
            </a:r>
            <a:r>
              <a:rPr lang="it-IT" dirty="0" smtClean="0"/>
              <a:t> dopo la presentazione delle domande, composta da soggetti  esperti  </a:t>
            </a:r>
          </a:p>
          <a:p>
            <a:pPr algn="just"/>
            <a:r>
              <a:rPr lang="it-IT" dirty="0" smtClean="0"/>
              <a:t>nella </a:t>
            </a:r>
            <a:r>
              <a:rPr lang="it-IT" dirty="0"/>
              <a:t>tematiche dell’innovazione e del PSR, </a:t>
            </a:r>
            <a:r>
              <a:rPr lang="it-IT" dirty="0" smtClean="0"/>
              <a:t>interni ed esterni</a:t>
            </a:r>
          </a:p>
          <a:p>
            <a:pPr algn="just"/>
            <a:r>
              <a:rPr lang="it-IT" dirty="0" smtClean="0"/>
              <a:t>interni </a:t>
            </a:r>
            <a:r>
              <a:rPr lang="it-IT" dirty="0"/>
              <a:t>ed esterni alla Amministrazione Regionale. </a:t>
            </a:r>
          </a:p>
          <a:p>
            <a:endParaRPr lang="it-IT" dirty="0"/>
          </a:p>
          <a:p>
            <a:pPr algn="just"/>
            <a:r>
              <a:rPr lang="it-IT" dirty="0" smtClean="0"/>
              <a:t>La Commissione valuterà i progetti sulla base di una   “Griglia di valutazione” griglia contenente i parametri che individuano e dettagliano  gli elementi  da considerare per l’attribuzione dei punteggi (Allegato A7 del bando). </a:t>
            </a:r>
          </a:p>
          <a:p>
            <a:endParaRPr lang="it-IT" dirty="0"/>
          </a:p>
          <a:p>
            <a:pPr algn="just"/>
            <a:r>
              <a:rPr lang="it-IT" dirty="0"/>
              <a:t>Gli elementi verranno desunti dalle informazioni presenti nel “</a:t>
            </a:r>
            <a:r>
              <a:rPr lang="it-IT" b="1" dirty="0"/>
              <a:t>Formulario di Progetto</a:t>
            </a:r>
            <a:r>
              <a:rPr lang="it-IT" dirty="0"/>
              <a:t> ” (Allegato </a:t>
            </a:r>
            <a:r>
              <a:rPr lang="it-IT" dirty="0" smtClean="0"/>
              <a:t>A1 </a:t>
            </a:r>
            <a:r>
              <a:rPr lang="it-IT" dirty="0"/>
              <a:t>del bando), in particolare nella sezione </a:t>
            </a:r>
            <a:endParaRPr lang="it-IT" dirty="0" smtClean="0"/>
          </a:p>
          <a:p>
            <a:pPr algn="just"/>
            <a:endParaRPr lang="it-IT" u="sng" dirty="0" smtClean="0"/>
          </a:p>
          <a:p>
            <a:pPr algn="just"/>
            <a:r>
              <a:rPr lang="it-IT" u="sng" dirty="0" smtClean="0"/>
              <a:t>“</a:t>
            </a:r>
            <a:r>
              <a:rPr lang="it-IT" u="sng" dirty="0"/>
              <a:t>Informazioni utili alla valutazione del </a:t>
            </a:r>
            <a:r>
              <a:rPr lang="it-IT" u="sng" dirty="0" smtClean="0"/>
              <a:t>progetto</a:t>
            </a:r>
            <a:r>
              <a:rPr lang="it-IT" dirty="0"/>
              <a:t> </a:t>
            </a:r>
            <a:r>
              <a:rPr lang="it-IT" dirty="0" smtClean="0"/>
              <a:t>”.</a:t>
            </a:r>
            <a:endParaRPr lang="it-IT" dirty="0"/>
          </a:p>
          <a:p>
            <a:pPr algn="just"/>
            <a:r>
              <a:rPr lang="it-IT" dirty="0" smtClean="0"/>
              <a:t>La </a:t>
            </a:r>
            <a:r>
              <a:rPr lang="it-IT" dirty="0"/>
              <a:t>Commissione, </a:t>
            </a:r>
            <a:r>
              <a:rPr lang="it-IT" i="1" dirty="0"/>
              <a:t>sempre avvalendosi delle informazioni del formulario</a:t>
            </a:r>
            <a:r>
              <a:rPr lang="it-IT" dirty="0"/>
              <a:t>, valuterà anche l’associazione tra le attività del progetto ed una o più delle tematiche ambientali di cui al paragrafo 5.4.1 del bando, indicate dal capofila su </a:t>
            </a:r>
            <a:r>
              <a:rPr lang="it-IT" dirty="0" smtClean="0"/>
              <a:t>SIAR. Ciò al fine di </a:t>
            </a:r>
            <a:r>
              <a:rPr lang="it-IT" b="1" dirty="0" smtClean="0"/>
              <a:t>attribuire al progetto l’aiuto all’80 o al 100% </a:t>
            </a:r>
            <a:endParaRPr lang="it-IT" b="1" dirty="0"/>
          </a:p>
        </p:txBody>
      </p:sp>
      <p:pic>
        <p:nvPicPr>
          <p:cNvPr id="3" name="Picture 3" descr="C:\Users\andrea_fattorini\Desktop\NGOCIA~1.PNG"/>
          <p:cNvPicPr/>
          <p:nvPr/>
        </p:nvPicPr>
        <p:blipFill rotWithShape="1">
          <a:blip r:embed="rId2" cstate="print">
            <a:extLst>
              <a:ext uri="{28A0092B-C50C-407E-A947-70E740481C1C}">
                <a14:useLocalDpi xmlns:a14="http://schemas.microsoft.com/office/drawing/2010/main" val="0"/>
              </a:ext>
            </a:extLst>
          </a:blip>
          <a:srcRect t="16664" b="18130"/>
          <a:stretch/>
        </p:blipFill>
        <p:spPr bwMode="auto">
          <a:xfrm>
            <a:off x="6444208" y="1268760"/>
            <a:ext cx="1708459" cy="1295405"/>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a destra 5"/>
          <p:cNvSpPr/>
          <p:nvPr/>
        </p:nvSpPr>
        <p:spPr>
          <a:xfrm rot="5400000">
            <a:off x="2735481" y="4113393"/>
            <a:ext cx="288032" cy="359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Tree>
    <p:extLst>
      <p:ext uri="{BB962C8B-B14F-4D97-AF65-F5344CB8AC3E}">
        <p14:creationId xmlns:p14="http://schemas.microsoft.com/office/powerpoint/2010/main" val="186024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764704"/>
            <a:ext cx="8352928" cy="480131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dirty="0" smtClean="0"/>
              <a:t>Vogliamo evidenziare il </a:t>
            </a:r>
            <a:r>
              <a:rPr lang="it-IT" b="1" dirty="0" smtClean="0"/>
              <a:t>criterio D </a:t>
            </a:r>
            <a:r>
              <a:rPr lang="it-IT" dirty="0" smtClean="0"/>
              <a:t>che ha un peso del 25% e che quindi vale ¼ del punteggio finale, oltre a dare priorità come detto in caso di parità. E’ il criterio con il quale si valuta la </a:t>
            </a:r>
            <a:r>
              <a:rPr lang="it-IT" u="sng" dirty="0" smtClean="0"/>
              <a:t>qualità tecnico scientifica </a:t>
            </a:r>
            <a:r>
              <a:rPr lang="it-IT" dirty="0" smtClean="0"/>
              <a:t>del progetto di innovazione.</a:t>
            </a:r>
          </a:p>
          <a:p>
            <a:endParaRPr lang="it-IT" dirty="0" smtClean="0"/>
          </a:p>
          <a:p>
            <a:r>
              <a:rPr lang="it-IT" dirty="0" smtClean="0"/>
              <a:t>Poi volgiamo porre all’attenzione il </a:t>
            </a:r>
            <a:r>
              <a:rPr lang="it-IT" b="1" dirty="0" smtClean="0"/>
              <a:t>criterio H</a:t>
            </a:r>
            <a:r>
              <a:rPr lang="it-IT" dirty="0" smtClean="0"/>
              <a:t> che è stato aggiunto con l’ultima modifica del nostro PSR post sisma, proprio per valorizzare i </a:t>
            </a:r>
            <a:r>
              <a:rPr lang="it-IT" u="sng" dirty="0" smtClean="0"/>
              <a:t>progetti che vengono realizzati nel cratere </a:t>
            </a:r>
            <a:r>
              <a:rPr lang="it-IT" dirty="0" smtClean="0"/>
              <a:t>ed in particolare che prevedono investimenti da parte di imprese nei comuni del cratere.</a:t>
            </a:r>
          </a:p>
          <a:p>
            <a:endParaRPr lang="it-IT" dirty="0" smtClean="0"/>
          </a:p>
          <a:p>
            <a:r>
              <a:rPr lang="it-IT" dirty="0" smtClean="0"/>
              <a:t>Importanza si è voluta dare anche alla </a:t>
            </a:r>
            <a:r>
              <a:rPr lang="it-IT" u="sng" dirty="0" smtClean="0"/>
              <a:t>composizione del Gruppo Operativo                   </a:t>
            </a:r>
            <a:r>
              <a:rPr lang="it-IT" dirty="0" smtClean="0"/>
              <a:t>con il </a:t>
            </a:r>
            <a:r>
              <a:rPr lang="it-IT" b="1" dirty="0" smtClean="0"/>
              <a:t>criterio B</a:t>
            </a:r>
            <a:r>
              <a:rPr lang="it-IT" dirty="0" smtClean="0"/>
              <a:t>. Certamente coloro che hanno effettuato la fase del </a:t>
            </a:r>
            <a:r>
              <a:rPr lang="it-IT" dirty="0" err="1" smtClean="0"/>
              <a:t>setting</a:t>
            </a:r>
            <a:r>
              <a:rPr lang="it-IT" dirty="0" smtClean="0"/>
              <a:t> up hanno avuto modo di riflettere sulla migliore e opportuna composizione del proprio G.O.   </a:t>
            </a:r>
            <a:endParaRPr lang="it-IT" dirty="0"/>
          </a:p>
          <a:p>
            <a:endParaRPr lang="it-IT" dirty="0" smtClean="0"/>
          </a:p>
          <a:p>
            <a:r>
              <a:rPr lang="it-IT" dirty="0" smtClean="0"/>
              <a:t>Attenzione al </a:t>
            </a:r>
            <a:r>
              <a:rPr lang="it-IT" b="1" dirty="0" smtClean="0"/>
              <a:t>criterio F </a:t>
            </a:r>
            <a:r>
              <a:rPr lang="it-IT" dirty="0" smtClean="0"/>
              <a:t>in quanto la valutazione viene eseguita sulle vostre dichiarazioni </a:t>
            </a:r>
          </a:p>
          <a:p>
            <a:r>
              <a:rPr lang="it-IT" dirty="0" smtClean="0"/>
              <a:t>dei </a:t>
            </a:r>
            <a:r>
              <a:rPr lang="it-IT" dirty="0"/>
              <a:t>soggetti </a:t>
            </a:r>
            <a:r>
              <a:rPr lang="it-IT" u="sng" dirty="0" smtClean="0"/>
              <a:t>sia </a:t>
            </a:r>
            <a:r>
              <a:rPr lang="it-IT" u="sng" dirty="0"/>
              <a:t>direttamente interessati che indirettamente </a:t>
            </a:r>
            <a:r>
              <a:rPr lang="it-IT" u="sng" dirty="0" smtClean="0"/>
              <a:t>interessati ai risultati dell’innovazione</a:t>
            </a:r>
            <a:r>
              <a:rPr lang="it-IT" dirty="0" smtClean="0"/>
              <a:t>. I dati dichiarati saranno  raffrontati con quelli </a:t>
            </a:r>
            <a:r>
              <a:rPr lang="it-IT" dirty="0"/>
              <a:t>degli altri progetti </a:t>
            </a:r>
            <a:r>
              <a:rPr lang="it-IT" dirty="0" smtClean="0"/>
              <a:t>e la commissione ne valuterà la  </a:t>
            </a:r>
            <a:r>
              <a:rPr lang="it-IT" u="sng" dirty="0"/>
              <a:t>ragionevolezza </a:t>
            </a:r>
            <a:r>
              <a:rPr lang="it-IT" dirty="0"/>
              <a:t>e </a:t>
            </a:r>
            <a:r>
              <a:rPr lang="it-IT" dirty="0" smtClean="0"/>
              <a:t>la </a:t>
            </a:r>
            <a:r>
              <a:rPr lang="it-IT" u="sng" dirty="0" smtClean="0"/>
              <a:t>ponderatezza</a:t>
            </a:r>
            <a:r>
              <a:rPr lang="it-IT" dirty="0" smtClean="0"/>
              <a:t>.</a:t>
            </a:r>
            <a:endParaRPr lang="it-IT"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593" y="2729116"/>
            <a:ext cx="1125855" cy="872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42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4128118557"/>
              </p:ext>
            </p:extLst>
          </p:nvPr>
        </p:nvGraphicFramePr>
        <p:xfrm>
          <a:off x="467544" y="692696"/>
          <a:ext cx="8064896" cy="5618805"/>
        </p:xfrm>
        <a:graphic>
          <a:graphicData uri="http://schemas.openxmlformats.org/drawingml/2006/table">
            <a:tbl>
              <a:tblPr firstRow="1" firstCol="1" lastRow="1" lastCol="1" bandRow="1" bandCol="1">
                <a:tableStyleId>{5C22544A-7EE6-4342-B048-85BDC9FD1C3A}</a:tableStyleId>
              </a:tblPr>
              <a:tblGrid>
                <a:gridCol w="7416824"/>
                <a:gridCol w="648072"/>
              </a:tblGrid>
              <a:tr h="370451">
                <a:tc>
                  <a:txBody>
                    <a:bodyPr/>
                    <a:lstStyle/>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D.      Grado </a:t>
                      </a:r>
                      <a:r>
                        <a:rPr lang="it-IT" sz="1400" dirty="0">
                          <a:effectLst/>
                        </a:rPr>
                        <a:t>di innovazione tecnico-scientifica della proposta</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1181495">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Elevato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 con specifico riferimento ai FOCUS GROUP del PEI AGRI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1</a:t>
                      </a:r>
                      <a:endParaRPr lang="it-IT" sz="1400" dirty="0">
                        <a:effectLst/>
                        <a:latin typeface="Calibri"/>
                        <a:ea typeface="Calibri"/>
                        <a:cs typeface="Times New Roman"/>
                      </a:endParaRPr>
                    </a:p>
                  </a:txBody>
                  <a:tcPr marL="68580" marR="68580" marT="0" marB="0" anchor="ctr"/>
                </a:tc>
              </a:tr>
              <a:tr h="1036869">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Elevato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0,8</a:t>
                      </a:r>
                      <a:endParaRPr lang="it-IT" sz="1400">
                        <a:effectLst/>
                        <a:latin typeface="Calibri"/>
                        <a:ea typeface="Calibri"/>
                        <a:cs typeface="Times New Roman"/>
                      </a:endParaRPr>
                    </a:p>
                  </a:txBody>
                  <a:tcPr marL="68580" marR="68580" marT="0" marB="0" anchor="ctr"/>
                </a:tc>
              </a:tr>
              <a:tr h="989541">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Buon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0,6</a:t>
                      </a:r>
                      <a:endParaRPr lang="it-IT" sz="1400" dirty="0">
                        <a:effectLst/>
                        <a:latin typeface="Calibri"/>
                        <a:ea typeface="Calibri"/>
                        <a:cs typeface="Times New Roman"/>
                      </a:endParaRPr>
                    </a:p>
                  </a:txBody>
                  <a:tcPr marL="68580" marR="68580" marT="0" marB="0" anchor="ctr"/>
                </a:tc>
              </a:tr>
              <a:tr h="989541">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Buon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non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0,4</a:t>
                      </a:r>
                      <a:endParaRPr lang="it-IT" sz="1400" dirty="0">
                        <a:effectLst/>
                        <a:latin typeface="Calibri"/>
                        <a:ea typeface="Calibri"/>
                        <a:cs typeface="Times New Roman"/>
                      </a:endParaRPr>
                    </a:p>
                  </a:txBody>
                  <a:tcPr marL="68580" marR="68580" marT="0" marB="0" anchor="ctr"/>
                </a:tc>
              </a:tr>
              <a:tr h="105090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Appena sufficiente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88423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612320" cy="6027114"/>
          </a:xfrm>
          <a:prstGeom prst="rect">
            <a:avLst/>
          </a:prstGeom>
          <a:ln/>
          <a:extLst/>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664189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620688"/>
            <a:ext cx="8424936" cy="532453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it-IT" sz="2000" b="1" dirty="0">
                <a:solidFill>
                  <a:srgbClr val="FF0000"/>
                </a:solidFill>
              </a:rPr>
              <a:t>Note su criterio </a:t>
            </a:r>
            <a:r>
              <a:rPr lang="it-IT" sz="2000" b="1" dirty="0" smtClean="0">
                <a:solidFill>
                  <a:srgbClr val="FF0000"/>
                </a:solidFill>
              </a:rPr>
              <a:t>D </a:t>
            </a:r>
            <a:r>
              <a:rPr lang="it-IT" sz="2000" dirty="0" smtClean="0"/>
              <a:t>:           Grado </a:t>
            </a:r>
            <a:r>
              <a:rPr lang="it-IT" sz="2000" dirty="0"/>
              <a:t>di innovazione tecnico-scientifica della proposta</a:t>
            </a:r>
            <a:endParaRPr lang="it-IT" sz="2000" dirty="0" smtClean="0"/>
          </a:p>
          <a:p>
            <a:r>
              <a:rPr lang="it-IT" sz="2000" dirty="0"/>
              <a:t> </a:t>
            </a:r>
          </a:p>
          <a:p>
            <a:pPr marL="342900" lvl="0" indent="-342900">
              <a:buFont typeface="Wingdings" panose="05000000000000000000" pitchFamily="2" charset="2"/>
              <a:buChar char="Ø"/>
            </a:pPr>
            <a:r>
              <a:rPr lang="it-IT" sz="2000" dirty="0"/>
              <a:t>Per ottenere il </a:t>
            </a:r>
            <a:r>
              <a:rPr lang="it-IT" sz="2000" b="1" dirty="0"/>
              <a:t>punteggio </a:t>
            </a:r>
            <a:r>
              <a:rPr lang="it-IT" sz="2000" b="1" dirty="0" smtClean="0"/>
              <a:t>1 o 0,8 è necessario </a:t>
            </a:r>
            <a:r>
              <a:rPr lang="it-IT" sz="2000" dirty="0" smtClean="0"/>
              <a:t>avere un elevato </a:t>
            </a:r>
            <a:r>
              <a:rPr lang="it-IT" sz="2000" dirty="0"/>
              <a:t>livello di </a:t>
            </a:r>
            <a:r>
              <a:rPr lang="it-IT" sz="2000" b="1" dirty="0"/>
              <a:t>innovazione</a:t>
            </a:r>
            <a:r>
              <a:rPr lang="it-IT" sz="2000" dirty="0"/>
              <a:t> </a:t>
            </a:r>
            <a:r>
              <a:rPr lang="it-IT" sz="2000" dirty="0" smtClean="0"/>
              <a:t>tecnico-scientifica. In particolare rispetto alla griglia devono essere </a:t>
            </a:r>
            <a:r>
              <a:rPr lang="it-IT" sz="2000" b="1" dirty="0" smtClean="0"/>
              <a:t>soddisfatte entrambe le condizioni D1 e D2 </a:t>
            </a:r>
          </a:p>
          <a:p>
            <a:pPr marL="342900" lvl="0" indent="-342900">
              <a:buFont typeface="Arial" panose="020B0604020202020204" pitchFamily="34" charset="0"/>
              <a:buChar char="•"/>
            </a:pPr>
            <a:r>
              <a:rPr lang="it-IT" sz="2000" dirty="0" smtClean="0"/>
              <a:t>D1 - grado di innovazione del progetto</a:t>
            </a:r>
          </a:p>
          <a:p>
            <a:pPr marL="342900" lvl="0" indent="-342900">
              <a:buFont typeface="Arial" panose="020B0604020202020204" pitchFamily="34" charset="0"/>
              <a:buChar char="•"/>
            </a:pPr>
            <a:r>
              <a:rPr lang="it-IT" sz="2000" dirty="0" smtClean="0"/>
              <a:t>D2 - presentazione della relazione sua qualità e comprensione</a:t>
            </a:r>
            <a:endParaRPr lang="it-IT" sz="2000" dirty="0"/>
          </a:p>
          <a:p>
            <a:pPr lvl="0"/>
            <a:r>
              <a:rPr lang="it-IT" sz="2000" b="1" dirty="0" smtClean="0"/>
              <a:t>ed almeno 2 delle condizioni D3, D4 e D5 </a:t>
            </a:r>
          </a:p>
          <a:p>
            <a:pPr marL="342900" lvl="0" indent="-342900">
              <a:buFont typeface="Arial" panose="020B0604020202020204" pitchFamily="34" charset="0"/>
              <a:buChar char="•"/>
            </a:pPr>
            <a:r>
              <a:rPr lang="it-IT" sz="2000" dirty="0" smtClean="0"/>
              <a:t>D3 - analisi di contesto e </a:t>
            </a:r>
            <a:r>
              <a:rPr lang="it-IT" sz="2000" dirty="0" err="1" smtClean="0"/>
              <a:t>swot</a:t>
            </a:r>
            <a:r>
              <a:rPr lang="it-IT" sz="2000" dirty="0" smtClean="0"/>
              <a:t> </a:t>
            </a:r>
          </a:p>
          <a:p>
            <a:pPr marL="342900" lvl="0" indent="-342900">
              <a:buFont typeface="Arial" panose="020B0604020202020204" pitchFamily="34" charset="0"/>
              <a:buChar char="•"/>
            </a:pPr>
            <a:r>
              <a:rPr lang="it-IT" sz="2000" dirty="0" smtClean="0"/>
              <a:t>D4 - valutazione della sostenibilità economica del progetto</a:t>
            </a:r>
          </a:p>
          <a:p>
            <a:pPr marL="342900" lvl="0" indent="-342900">
              <a:buFont typeface="Arial" panose="020B0604020202020204" pitchFamily="34" charset="0"/>
              <a:buChar char="•"/>
            </a:pPr>
            <a:r>
              <a:rPr lang="it-IT" sz="2000" dirty="0" smtClean="0"/>
              <a:t>D5 - cronoprogramma obiettivi intermedi ed indicatori </a:t>
            </a:r>
          </a:p>
          <a:p>
            <a:pPr lvl="0"/>
            <a:r>
              <a:rPr lang="it-IT" sz="2000" i="1" dirty="0" smtClean="0">
                <a:solidFill>
                  <a:srgbClr val="0070C0"/>
                </a:solidFill>
              </a:rPr>
              <a:t>La differenza del punteggio tra </a:t>
            </a:r>
            <a:r>
              <a:rPr lang="it-IT" sz="2000" b="1" i="1" dirty="0" smtClean="0">
                <a:solidFill>
                  <a:srgbClr val="0070C0"/>
                </a:solidFill>
              </a:rPr>
              <a:t>1 e 0,8 </a:t>
            </a:r>
            <a:r>
              <a:rPr lang="it-IT" sz="2000" i="1" dirty="0" smtClean="0">
                <a:solidFill>
                  <a:srgbClr val="0070C0"/>
                </a:solidFill>
              </a:rPr>
              <a:t>è la presenza o meno di riferimenti documentati del focus </a:t>
            </a:r>
            <a:r>
              <a:rPr lang="it-IT" sz="2000" i="1" dirty="0" err="1" smtClean="0">
                <a:solidFill>
                  <a:srgbClr val="0070C0"/>
                </a:solidFill>
              </a:rPr>
              <a:t>group</a:t>
            </a:r>
            <a:r>
              <a:rPr lang="it-IT" sz="2000" i="1" dirty="0" smtClean="0">
                <a:solidFill>
                  <a:srgbClr val="0070C0"/>
                </a:solidFill>
              </a:rPr>
              <a:t> del PEI agri.</a:t>
            </a:r>
          </a:p>
          <a:p>
            <a:pPr marL="342900" lvl="0" indent="-342900">
              <a:buFont typeface="Wingdings" panose="05000000000000000000" pitchFamily="2" charset="2"/>
              <a:buChar char="Ø"/>
            </a:pPr>
            <a:r>
              <a:rPr lang="it-IT" sz="2000" dirty="0" smtClean="0"/>
              <a:t>Per ottenere il</a:t>
            </a:r>
            <a:r>
              <a:rPr lang="it-IT" sz="2000" b="1" dirty="0" smtClean="0"/>
              <a:t> punteggio 0,6 o 0,4  è necessario avere un buon livello di innovazione </a:t>
            </a:r>
            <a:r>
              <a:rPr lang="it-IT" sz="2000" dirty="0" smtClean="0"/>
              <a:t>ed</a:t>
            </a:r>
            <a:r>
              <a:rPr lang="it-IT" sz="2000" b="1" dirty="0" smtClean="0"/>
              <a:t> </a:t>
            </a:r>
            <a:r>
              <a:rPr lang="it-IT" sz="2000" dirty="0" smtClean="0"/>
              <a:t>il meccanismo è lo stesso con un grado qualitativo minore.</a:t>
            </a:r>
          </a:p>
          <a:p>
            <a:pPr lvl="0"/>
            <a:r>
              <a:rPr lang="it-IT" sz="2000" i="1" dirty="0" smtClean="0">
                <a:solidFill>
                  <a:srgbClr val="0070C0"/>
                </a:solidFill>
              </a:rPr>
              <a:t>La differenza tra </a:t>
            </a:r>
            <a:r>
              <a:rPr lang="it-IT" sz="2000" b="1" i="1" dirty="0" smtClean="0">
                <a:solidFill>
                  <a:srgbClr val="0070C0"/>
                </a:solidFill>
              </a:rPr>
              <a:t>0,6 e 0,4 </a:t>
            </a:r>
            <a:r>
              <a:rPr lang="it-IT" sz="2000" i="1" dirty="0" smtClean="0">
                <a:solidFill>
                  <a:srgbClr val="0070C0"/>
                </a:solidFill>
              </a:rPr>
              <a:t>è data sempre dalla presenza di specifici riferimenti documentati</a:t>
            </a:r>
          </a:p>
        </p:txBody>
      </p:sp>
      <p:sp>
        <p:nvSpPr>
          <p:cNvPr id="3" name="Freccia a destra 2"/>
          <p:cNvSpPr/>
          <p:nvPr/>
        </p:nvSpPr>
        <p:spPr>
          <a:xfrm>
            <a:off x="2411760" y="692696"/>
            <a:ext cx="504056" cy="299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Tree>
    <p:extLst>
      <p:ext uri="{BB962C8B-B14F-4D97-AF65-F5344CB8AC3E}">
        <p14:creationId xmlns:p14="http://schemas.microsoft.com/office/powerpoint/2010/main" val="236025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2567552468"/>
              </p:ext>
            </p:extLst>
          </p:nvPr>
        </p:nvGraphicFramePr>
        <p:xfrm>
          <a:off x="1043609" y="1268760"/>
          <a:ext cx="6984775" cy="3816424"/>
        </p:xfrm>
        <a:graphic>
          <a:graphicData uri="http://schemas.openxmlformats.org/drawingml/2006/table">
            <a:tbl>
              <a:tblPr firstRow="1" firstCol="1" lastRow="1" lastCol="1" bandRow="1" bandCol="1">
                <a:tableStyleId>{5C22544A-7EE6-4342-B048-85BDC9FD1C3A}</a:tableStyleId>
              </a:tblPr>
              <a:tblGrid>
                <a:gridCol w="6120679"/>
                <a:gridCol w="864096"/>
              </a:tblGrid>
              <a:tr h="1080120">
                <a:tc>
                  <a:txBody>
                    <a:bodyPr/>
                    <a:lstStyle/>
                    <a:p>
                      <a:pPr marL="0" lvl="0" indent="0" fontAlgn="base" hangingPunct="0">
                        <a:lnSpc>
                          <a:spcPct val="107000"/>
                        </a:lnSpc>
                        <a:spcBef>
                          <a:spcPts val="300"/>
                        </a:spcBef>
                        <a:spcAft>
                          <a:spcPts val="300"/>
                        </a:spcAft>
                        <a:buFont typeface="Calibri"/>
                        <a:buNone/>
                        <a:tabLst>
                          <a:tab pos="228600" algn="l"/>
                        </a:tabLst>
                      </a:pPr>
                      <a:r>
                        <a:rPr lang="it-IT" sz="1400" dirty="0" smtClean="0">
                          <a:effectLst/>
                        </a:rPr>
                        <a:t>H     Progetti </a:t>
                      </a:r>
                      <a:r>
                        <a:rPr lang="it-IT" sz="1400" dirty="0">
                          <a:effectLst/>
                        </a:rPr>
                        <a:t>che prevedono investimenti nel cratere sismico, funzionali all’innovazione, da parte di aziende agricole e di trasformazione.</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Punti</a:t>
                      </a:r>
                      <a:endParaRPr lang="it-IT" sz="1400" dirty="0">
                        <a:effectLst/>
                        <a:latin typeface="Calibri"/>
                        <a:ea typeface="Calibri"/>
                        <a:cs typeface="Times New Roman"/>
                      </a:endParaRPr>
                    </a:p>
                  </a:txBody>
                  <a:tcPr marL="68580" marR="68580" marT="0" marB="0" anchor="ctr"/>
                </a:tc>
              </a:tr>
              <a:tr h="720080">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&gt; del </a:t>
                      </a:r>
                      <a:r>
                        <a:rPr lang="it-IT" sz="1400" b="1" dirty="0" smtClean="0">
                          <a:effectLst/>
                        </a:rPr>
                        <a:t> 30</a:t>
                      </a:r>
                      <a:r>
                        <a:rPr lang="it-IT" sz="1400" b="1" dirty="0">
                          <a:effectLst/>
                        </a:rPr>
                        <a:t>% del costo totale del progetto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dirty="0">
                          <a:effectLst/>
                        </a:rPr>
                        <a:t>1</a:t>
                      </a:r>
                      <a:endParaRPr lang="it-IT" sz="1400" b="1" dirty="0">
                        <a:effectLst/>
                        <a:latin typeface="Calibri"/>
                        <a:ea typeface="Calibri"/>
                        <a:cs typeface="Times New Roman"/>
                      </a:endParaRPr>
                    </a:p>
                  </a:txBody>
                  <a:tcPr marL="68580" marR="68580" marT="0" marB="0" anchor="ctr"/>
                </a:tc>
              </a:tr>
              <a:tr h="936104">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&gt; del 15% e </a:t>
                      </a:r>
                      <a:r>
                        <a:rPr lang="it-IT" sz="1400" b="1" u="sng" dirty="0">
                          <a:effectLst/>
                        </a:rPr>
                        <a:t>&lt;</a:t>
                      </a:r>
                      <a:r>
                        <a:rPr lang="it-IT" sz="1400" b="1" dirty="0">
                          <a:effectLst/>
                        </a:rPr>
                        <a:t> al 30% del costo totale del progetto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dirty="0">
                          <a:effectLst/>
                        </a:rPr>
                        <a:t>0,5</a:t>
                      </a:r>
                      <a:endParaRPr lang="it-IT" sz="1400" b="1" dirty="0">
                        <a:effectLst/>
                        <a:latin typeface="Calibri"/>
                        <a:ea typeface="Calibri"/>
                        <a:cs typeface="Times New Roman"/>
                      </a:endParaRPr>
                    </a:p>
                  </a:txBody>
                  <a:tcPr marL="68580" marR="68580" marT="0" marB="0" anchor="ctr"/>
                </a:tc>
              </a:tr>
              <a:tr h="1080120">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a:t>
                      </a:r>
                      <a:r>
                        <a:rPr lang="it-IT" sz="1400" b="1" u="sng" dirty="0">
                          <a:effectLst/>
                        </a:rPr>
                        <a:t>&lt;</a:t>
                      </a:r>
                      <a:r>
                        <a:rPr lang="it-IT" sz="1400" b="1" dirty="0">
                          <a:effectLst/>
                        </a:rPr>
                        <a:t> del 15% del costo totale del progetto o assenza di investimenti nel cratere sismico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dirty="0">
                          <a:effectLst/>
                        </a:rPr>
                        <a:t>0</a:t>
                      </a:r>
                      <a:endParaRPr lang="it-IT" sz="1400" b="1"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98267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2146</TotalTime>
  <Words>2510</Words>
  <Application>Microsoft Office PowerPoint</Application>
  <PresentationFormat>Presentazione su schermo (4:3)</PresentationFormat>
  <Paragraphs>174</Paragraphs>
  <Slides>28</Slides>
  <Notes>1</Notes>
  <HiddenSlides>0</HiddenSlides>
  <MMClips>0</MMClips>
  <ScaleCrop>false</ScaleCrop>
  <HeadingPairs>
    <vt:vector size="4" baseType="variant">
      <vt:variant>
        <vt:lpstr>Tema</vt:lpstr>
      </vt:variant>
      <vt:variant>
        <vt:i4>2</vt:i4>
      </vt:variant>
      <vt:variant>
        <vt:lpstr>Titoli diapositive</vt:lpstr>
      </vt:variant>
      <vt:variant>
        <vt:i4>28</vt:i4>
      </vt:variant>
    </vt:vector>
  </HeadingPairs>
  <TitlesOfParts>
    <vt:vector size="30" baseType="lpstr">
      <vt:lpstr>Tema di Office</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Fiorani</dc:creator>
  <cp:lastModifiedBy>Brunella Carboni</cp:lastModifiedBy>
  <cp:revision>293</cp:revision>
  <dcterms:created xsi:type="dcterms:W3CDTF">2017-03-29T06:57:34Z</dcterms:created>
  <dcterms:modified xsi:type="dcterms:W3CDTF">2018-04-18T16:22:56Z</dcterms:modified>
</cp:coreProperties>
</file>